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Anantason SemiCondensed Italics" charset="1" panose="00000000000000000000"/>
      <p:regular r:id="rId18"/>
    </p:embeddedFont>
    <p:embeddedFont>
      <p:font typeface="Poppins" charset="1" panose="00000500000000000000"/>
      <p:regular r:id="rId19"/>
    </p:embeddedFont>
    <p:embeddedFont>
      <p:font typeface="Poppins Bold" charset="1" panose="00000800000000000000"/>
      <p:regular r:id="rId20"/>
    </p:embeddedFont>
    <p:embeddedFont>
      <p:font typeface="Proxima Nova" charset="1" panose="02000506030000020004"/>
      <p:regular r:id="rId21"/>
    </p:embeddedFont>
    <p:embeddedFont>
      <p:font typeface="Proxima Nova Bold" charset="1" panose="02000506030000020004"/>
      <p:regular r:id="rId22"/>
    </p:embeddedFont>
    <p:embeddedFont>
      <p:font typeface="Poppins Semi-Bold" charset="1" panose="00000700000000000000"/>
      <p:regular r:id="rId23"/>
    </p:embeddedFont>
    <p:embeddedFont>
      <p:font typeface="Brittany" charset="1" panose="00000000000000000000"/>
      <p:regular r:id="rId24"/>
    </p:embeddedFont>
    <p:embeddedFont>
      <p:font typeface="IBM Plex Sans Bold" charset="1" panose="020B0803050203000203"/>
      <p:regular r:id="rId25"/>
    </p:embeddedFont>
    <p:embeddedFont>
      <p:font typeface="ITC Avant Garde Gothic Bold" charset="1" panose="020B0802020202020204"/>
      <p:regular r:id="rId26"/>
    </p:embeddedFont>
    <p:embeddedFont>
      <p:font typeface="Garet" charset="1" panose="00000000000000000000"/>
      <p:regular r:id="rId27"/>
    </p:embeddedFont>
    <p:embeddedFont>
      <p:font typeface="Calibri (MS) Bold" charset="1" panose="020F070203040403020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8.png" Type="http://schemas.openxmlformats.org/officeDocument/2006/relationships/image"/><Relationship Id="rId11" Target="../media/image59.png" Type="http://schemas.openxmlformats.org/officeDocument/2006/relationships/image"/><Relationship Id="rId12" Target="../media/image60.png" Type="http://schemas.openxmlformats.org/officeDocument/2006/relationships/image"/><Relationship Id="rId13" Target="../media/image61.png" Type="http://schemas.openxmlformats.org/officeDocument/2006/relationships/image"/><Relationship Id="rId14" Target="../media/image62.png" Type="http://schemas.openxmlformats.org/officeDocument/2006/relationships/image"/><Relationship Id="rId15" Target="../media/image63.png" Type="http://schemas.openxmlformats.org/officeDocument/2006/relationships/image"/><Relationship Id="rId16" Target="../media/image64.png" Type="http://schemas.openxmlformats.org/officeDocument/2006/relationships/image"/><Relationship Id="rId17" Target="../media/image65.png" Type="http://schemas.openxmlformats.org/officeDocument/2006/relationships/image"/><Relationship Id="rId18" Target="../media/image3.png" Type="http://schemas.openxmlformats.org/officeDocument/2006/relationships/image"/><Relationship Id="rId2" Target="../media/image7.jpe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53.png" Type="http://schemas.openxmlformats.org/officeDocument/2006/relationships/image"/><Relationship Id="rId6" Target="../media/image54.png" Type="http://schemas.openxmlformats.org/officeDocument/2006/relationships/image"/><Relationship Id="rId7" Target="../media/image55.png" Type="http://schemas.openxmlformats.org/officeDocument/2006/relationships/image"/><Relationship Id="rId8" Target="../media/image56.png" Type="http://schemas.openxmlformats.org/officeDocument/2006/relationships/image"/><Relationship Id="rId9" Target="../media/image5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.png" Type="http://schemas.openxmlformats.org/officeDocument/2006/relationships/image"/><Relationship Id="rId4" Target="../media/image6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9.png" Type="http://schemas.openxmlformats.org/officeDocument/2006/relationships/image"/><Relationship Id="rId13" Target="../media/image20.svg" Type="http://schemas.openxmlformats.org/officeDocument/2006/relationships/image"/><Relationship Id="rId14" Target="../media/image3.png" Type="http://schemas.openxmlformats.org/officeDocument/2006/relationships/image"/><Relationship Id="rId2" Target="../media/image7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14.jpe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3.pn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24.png" Type="http://schemas.openxmlformats.org/officeDocument/2006/relationships/image"/><Relationship Id="rId9" Target="../media/image25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jpeg" Type="http://schemas.openxmlformats.org/officeDocument/2006/relationships/image"/><Relationship Id="rId11" Target="../media/image34.png" Type="http://schemas.openxmlformats.org/officeDocument/2006/relationships/image"/><Relationship Id="rId12" Target="../media/image3.png" Type="http://schemas.openxmlformats.org/officeDocument/2006/relationships/image"/><Relationship Id="rId2" Target="../media/image7.jpeg" Type="http://schemas.openxmlformats.org/officeDocument/2006/relationships/image"/><Relationship Id="rId3" Target="../media/image26.jpeg" Type="http://schemas.openxmlformats.org/officeDocument/2006/relationships/image"/><Relationship Id="rId4" Target="../media/image27.jpeg" Type="http://schemas.openxmlformats.org/officeDocument/2006/relationships/image"/><Relationship Id="rId5" Target="../media/image28.jpeg" Type="http://schemas.openxmlformats.org/officeDocument/2006/relationships/image"/><Relationship Id="rId6" Target="../media/image29.jpeg" Type="http://schemas.openxmlformats.org/officeDocument/2006/relationships/image"/><Relationship Id="rId7" Target="../media/image30.jpeg" Type="http://schemas.openxmlformats.org/officeDocument/2006/relationships/image"/><Relationship Id="rId8" Target="../media/image31.jpeg" Type="http://schemas.openxmlformats.org/officeDocument/2006/relationships/image"/><Relationship Id="rId9" Target="../media/image32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6.png" Type="http://schemas.openxmlformats.org/officeDocument/2006/relationships/image"/><Relationship Id="rId4" Target="../media/image37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8.jpeg" Type="http://schemas.openxmlformats.org/officeDocument/2006/relationships/image"/><Relationship Id="rId4" Target="../media/image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9.png" Type="http://schemas.openxmlformats.org/officeDocument/2006/relationships/image"/><Relationship Id="rId4" Target="../media/image40.svg" Type="http://schemas.openxmlformats.org/officeDocument/2006/relationships/image"/><Relationship Id="rId5" Target="../media/image41.jpeg" Type="http://schemas.openxmlformats.org/officeDocument/2006/relationships/image"/><Relationship Id="rId6" Target="../media/image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jpeg" Type="http://schemas.openxmlformats.org/officeDocument/2006/relationships/image"/><Relationship Id="rId11" Target="../media/image49.jpeg" Type="http://schemas.openxmlformats.org/officeDocument/2006/relationships/image"/><Relationship Id="rId12" Target="../media/image50.jpeg" Type="http://schemas.openxmlformats.org/officeDocument/2006/relationships/image"/><Relationship Id="rId13" Target="../media/image51.jpeg" Type="http://schemas.openxmlformats.org/officeDocument/2006/relationships/image"/><Relationship Id="rId14" Target="../media/image52.jpeg" Type="http://schemas.openxmlformats.org/officeDocument/2006/relationships/image"/><Relationship Id="rId15" Target="../media/image3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42.png" Type="http://schemas.openxmlformats.org/officeDocument/2006/relationships/image"/><Relationship Id="rId5" Target="../media/image43.svg" Type="http://schemas.openxmlformats.org/officeDocument/2006/relationships/image"/><Relationship Id="rId6" Target="../media/image44.png" Type="http://schemas.openxmlformats.org/officeDocument/2006/relationships/image"/><Relationship Id="rId7" Target="../media/image45.svg" Type="http://schemas.openxmlformats.org/officeDocument/2006/relationships/image"/><Relationship Id="rId8" Target="../media/image46.jpeg" Type="http://schemas.openxmlformats.org/officeDocument/2006/relationships/image"/><Relationship Id="rId9" Target="../media/image4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689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1028700" y="5525985"/>
            <a:ext cx="4752687" cy="802016"/>
          </a:xfrm>
          <a:custGeom>
            <a:avLst/>
            <a:gdLst/>
            <a:ahLst/>
            <a:cxnLst/>
            <a:rect r="r" b="b" t="t" l="l"/>
            <a:pathLst>
              <a:path h="802016" w="4752687">
                <a:moveTo>
                  <a:pt x="4752687" y="802016"/>
                </a:moveTo>
                <a:lnTo>
                  <a:pt x="0" y="802016"/>
                </a:lnTo>
                <a:lnTo>
                  <a:pt x="0" y="0"/>
                </a:lnTo>
                <a:lnTo>
                  <a:pt x="4752687" y="0"/>
                </a:lnTo>
                <a:lnTo>
                  <a:pt x="4752687" y="8020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718004"/>
            <a:ext cx="853058" cy="659491"/>
            <a:chOff x="0" y="0"/>
            <a:chExt cx="1137410" cy="87932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37410" cy="790894"/>
            </a:xfrm>
            <a:custGeom>
              <a:avLst/>
              <a:gdLst/>
              <a:ahLst/>
              <a:cxnLst/>
              <a:rect r="r" b="b" t="t" l="l"/>
              <a:pathLst>
                <a:path h="790894" w="1137410">
                  <a:moveTo>
                    <a:pt x="0" y="0"/>
                  </a:moveTo>
                  <a:lnTo>
                    <a:pt x="1137410" y="0"/>
                  </a:lnTo>
                  <a:lnTo>
                    <a:pt x="1137410" y="790894"/>
                  </a:lnTo>
                  <a:lnTo>
                    <a:pt x="0" y="790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100511" y="790894"/>
              <a:ext cx="925572" cy="884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2"/>
                </a:lnSpc>
              </a:pPr>
              <a:r>
                <a:rPr lang="en-US" sz="448" i="true">
                  <a:solidFill>
                    <a:srgbClr val="0049AB"/>
                  </a:solidFill>
                  <a:latin typeface="Anantason SemiCondensed Italics"/>
                  <a:ea typeface="Anantason SemiCondensed Italics"/>
                  <a:cs typeface="Anantason SemiCondensed Italics"/>
                  <a:sym typeface="Anantason SemiCondensed Italics"/>
                </a:rPr>
                <a:t>Educación con sentido social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152396" y="6642326"/>
            <a:ext cx="4683500" cy="1826565"/>
          </a:xfrm>
          <a:custGeom>
            <a:avLst/>
            <a:gdLst/>
            <a:ahLst/>
            <a:cxnLst/>
            <a:rect r="r" b="b" t="t" l="l"/>
            <a:pathLst>
              <a:path h="1826565" w="4683500">
                <a:moveTo>
                  <a:pt x="0" y="0"/>
                </a:moveTo>
                <a:lnTo>
                  <a:pt x="4683501" y="0"/>
                </a:lnTo>
                <a:lnTo>
                  <a:pt x="4683501" y="1826565"/>
                </a:lnTo>
                <a:lnTo>
                  <a:pt x="0" y="18265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463879" y="-76502"/>
            <a:ext cx="9824121" cy="10363502"/>
          </a:xfrm>
          <a:custGeom>
            <a:avLst/>
            <a:gdLst/>
            <a:ahLst/>
            <a:cxnLst/>
            <a:rect r="r" b="b" t="t" l="l"/>
            <a:pathLst>
              <a:path h="10363502" w="9824121">
                <a:moveTo>
                  <a:pt x="0" y="0"/>
                </a:moveTo>
                <a:lnTo>
                  <a:pt x="9824121" y="0"/>
                </a:lnTo>
                <a:lnTo>
                  <a:pt x="9824121" y="10363502"/>
                </a:lnTo>
                <a:lnTo>
                  <a:pt x="0" y="103635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7538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152396" y="5631468"/>
            <a:ext cx="4419982" cy="450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48"/>
              </a:lnSpc>
            </a:pPr>
            <a:r>
              <a:rPr lang="en-US" sz="2463" spc="-86">
                <a:solidFill>
                  <a:srgbClr val="F9F9F9"/>
                </a:solidFill>
                <a:latin typeface="Poppins"/>
                <a:ea typeface="Poppins"/>
                <a:cs typeface="Poppins"/>
                <a:sym typeface="Poppins"/>
              </a:rPr>
              <a:t>Centro Empresarial Educativo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2130903"/>
            <a:ext cx="5685513" cy="3081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823"/>
              </a:lnSpc>
            </a:pPr>
          </a:p>
          <a:p>
            <a:pPr algn="l">
              <a:lnSpc>
                <a:spcPts val="11823"/>
              </a:lnSpc>
            </a:pPr>
            <a:r>
              <a:rPr lang="en-US" sz="9852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CEMPED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968288" y="716358"/>
            <a:ext cx="2062381" cy="656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Centro Empresarial Educativo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399498" y="8909066"/>
            <a:ext cx="7599467" cy="4688015"/>
            <a:chOff x="0" y="0"/>
            <a:chExt cx="888071" cy="5478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49" y="0"/>
              <a:ext cx="877973" cy="547840"/>
            </a:xfrm>
            <a:custGeom>
              <a:avLst/>
              <a:gdLst/>
              <a:ahLst/>
              <a:cxnLst/>
              <a:rect r="r" b="b" t="t" l="l"/>
              <a:pathLst>
                <a:path h="547840" w="877973">
                  <a:moveTo>
                    <a:pt x="873918" y="286193"/>
                  </a:moveTo>
                  <a:lnTo>
                    <a:pt x="688926" y="535567"/>
                  </a:lnTo>
                  <a:cubicBezTo>
                    <a:pt x="683199" y="543287"/>
                    <a:pt x="674154" y="547840"/>
                    <a:pt x="664541" y="547840"/>
                  </a:cubicBezTo>
                  <a:lnTo>
                    <a:pt x="213432" y="547840"/>
                  </a:lnTo>
                  <a:cubicBezTo>
                    <a:pt x="203819" y="547840"/>
                    <a:pt x="194774" y="543287"/>
                    <a:pt x="189047" y="535567"/>
                  </a:cubicBezTo>
                  <a:lnTo>
                    <a:pt x="4055" y="286193"/>
                  </a:lnTo>
                  <a:cubicBezTo>
                    <a:pt x="-1352" y="278904"/>
                    <a:pt x="-1352" y="268936"/>
                    <a:pt x="4055" y="261647"/>
                  </a:cubicBezTo>
                  <a:lnTo>
                    <a:pt x="189047" y="12273"/>
                  </a:lnTo>
                  <a:cubicBezTo>
                    <a:pt x="194774" y="4552"/>
                    <a:pt x="203819" y="0"/>
                    <a:pt x="213432" y="0"/>
                  </a:cubicBezTo>
                  <a:lnTo>
                    <a:pt x="664541" y="0"/>
                  </a:lnTo>
                  <a:cubicBezTo>
                    <a:pt x="674154" y="0"/>
                    <a:pt x="683199" y="4552"/>
                    <a:pt x="688926" y="12273"/>
                  </a:cubicBezTo>
                  <a:lnTo>
                    <a:pt x="873918" y="261647"/>
                  </a:lnTo>
                  <a:cubicBezTo>
                    <a:pt x="879325" y="268936"/>
                    <a:pt x="879325" y="278904"/>
                    <a:pt x="873918" y="286193"/>
                  </a:cubicBezTo>
                  <a:close/>
                </a:path>
              </a:pathLst>
            </a:custGeom>
            <a:solidFill>
              <a:srgbClr val="5779A1">
                <a:alpha val="5568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114300" y="-47625"/>
              <a:ext cx="659471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8886913" y="9588818"/>
            <a:ext cx="11490893" cy="5977256"/>
            <a:chOff x="0" y="0"/>
            <a:chExt cx="1342822" cy="698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6179" y="0"/>
              <a:ext cx="1330463" cy="698500"/>
            </a:xfrm>
            <a:custGeom>
              <a:avLst/>
              <a:gdLst/>
              <a:ahLst/>
              <a:cxnLst/>
              <a:rect r="r" b="b" t="t" l="l"/>
              <a:pathLst>
                <a:path h="698500" w="1330463">
                  <a:moveTo>
                    <a:pt x="1325123" y="369050"/>
                  </a:moveTo>
                  <a:lnTo>
                    <a:pt x="1144963" y="678700"/>
                  </a:lnTo>
                  <a:cubicBezTo>
                    <a:pt x="1137830" y="690959"/>
                    <a:pt x="1124718" y="698500"/>
                    <a:pt x="1110535" y="698500"/>
                  </a:cubicBezTo>
                  <a:lnTo>
                    <a:pt x="219928" y="698500"/>
                  </a:lnTo>
                  <a:cubicBezTo>
                    <a:pt x="205746" y="698500"/>
                    <a:pt x="192633" y="690959"/>
                    <a:pt x="185501" y="678700"/>
                  </a:cubicBezTo>
                  <a:lnTo>
                    <a:pt x="5341" y="369050"/>
                  </a:lnTo>
                  <a:cubicBezTo>
                    <a:pt x="-1780" y="356810"/>
                    <a:pt x="-1780" y="341690"/>
                    <a:pt x="5341" y="329450"/>
                  </a:cubicBezTo>
                  <a:lnTo>
                    <a:pt x="185501" y="19800"/>
                  </a:lnTo>
                  <a:cubicBezTo>
                    <a:pt x="192633" y="7541"/>
                    <a:pt x="205746" y="0"/>
                    <a:pt x="219928" y="0"/>
                  </a:cubicBezTo>
                  <a:lnTo>
                    <a:pt x="1110535" y="0"/>
                  </a:lnTo>
                  <a:cubicBezTo>
                    <a:pt x="1124718" y="0"/>
                    <a:pt x="1137830" y="7541"/>
                    <a:pt x="1144963" y="19800"/>
                  </a:cubicBezTo>
                  <a:lnTo>
                    <a:pt x="1325123" y="329450"/>
                  </a:lnTo>
                  <a:cubicBezTo>
                    <a:pt x="1332244" y="341690"/>
                    <a:pt x="1332244" y="356810"/>
                    <a:pt x="1325123" y="369050"/>
                  </a:cubicBezTo>
                  <a:close/>
                </a:path>
              </a:pathLst>
            </a:custGeom>
            <a:solidFill>
              <a:srgbClr val="101D56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14300" y="-47625"/>
              <a:ext cx="1114222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3386001" y="9781728"/>
            <a:ext cx="2186431" cy="901903"/>
          </a:xfrm>
          <a:custGeom>
            <a:avLst/>
            <a:gdLst/>
            <a:ahLst/>
            <a:cxnLst/>
            <a:rect r="r" b="b" t="t" l="l"/>
            <a:pathLst>
              <a:path h="901903" w="2186431">
                <a:moveTo>
                  <a:pt x="0" y="0"/>
                </a:moveTo>
                <a:lnTo>
                  <a:pt x="2186431" y="0"/>
                </a:lnTo>
                <a:lnTo>
                  <a:pt x="2186431" y="901903"/>
                </a:lnTo>
                <a:lnTo>
                  <a:pt x="0" y="9019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-840957">
            <a:off x="-833264" y="-730201"/>
            <a:ext cx="2041214" cy="2041214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059"/>
            </a:solidFill>
            <a:ln w="47625" cap="sq">
              <a:solidFill>
                <a:srgbClr val="FFFDFD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47983" lIns="47983" bIns="47983" rIns="47983"/>
            <a:lstStyle/>
            <a:p>
              <a:pPr algn="ctr">
                <a:lnSpc>
                  <a:spcPts val="2225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-840957">
            <a:off x="816109" y="339163"/>
            <a:ext cx="706904" cy="706904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6897"/>
            </a:solidFill>
            <a:ln w="28575" cap="sq">
              <a:solidFill>
                <a:srgbClr val="FFFDFD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47983" lIns="47983" bIns="47983" rIns="47983"/>
            <a:lstStyle/>
            <a:p>
              <a:pPr algn="ctr">
                <a:lnSpc>
                  <a:spcPts val="2225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729490" y="2655724"/>
            <a:ext cx="5800850" cy="3548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57680" indent="-178840" lvl="1">
              <a:lnSpc>
                <a:spcPts val="2153"/>
              </a:lnSpc>
              <a:buFont typeface="Arial"/>
              <a:buChar char="•"/>
            </a:pPr>
            <a:r>
              <a:rPr lang="en-US" sz="1656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Secretaría de Educación de Medellín</a:t>
            </a:r>
            <a:r>
              <a:rPr lang="en-US" sz="1656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</a:p>
          <a:p>
            <a:pPr algn="l" marL="357680" indent="-178840" lvl="1">
              <a:lnSpc>
                <a:spcPts val="2153"/>
              </a:lnSpc>
              <a:buFont typeface="Arial"/>
              <a:buChar char="•"/>
            </a:pPr>
            <a:r>
              <a:rPr lang="en-US" sz="1656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Secretaria de Desarrollo Económico de Medellín</a:t>
            </a:r>
          </a:p>
          <a:p>
            <a:pPr algn="l" marL="357680" indent="-178840" lvl="1">
              <a:lnSpc>
                <a:spcPts val="2153"/>
              </a:lnSpc>
              <a:buFont typeface="Arial"/>
              <a:buChar char="•"/>
            </a:pPr>
            <a:r>
              <a:rPr lang="en-US" sz="1656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Secretaría de Inclusión Social, Familia y DD.HH – Municipio de Medellín</a:t>
            </a:r>
          </a:p>
          <a:p>
            <a:pPr algn="l" marL="357680" indent="-178840" lvl="1">
              <a:lnSpc>
                <a:spcPts val="2153"/>
              </a:lnSpc>
              <a:buFont typeface="Arial"/>
              <a:buChar char="•"/>
            </a:pPr>
            <a:r>
              <a:rPr lang="en-US" sz="1656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Secretaría de las Mujeres – Municipio de Medellín</a:t>
            </a:r>
          </a:p>
          <a:p>
            <a:pPr algn="l" marL="357680" indent="-178840" lvl="1">
              <a:lnSpc>
                <a:spcPts val="2153"/>
              </a:lnSpc>
              <a:buFont typeface="Arial"/>
              <a:buChar char="•"/>
            </a:pPr>
            <a:r>
              <a:rPr lang="en-US" sz="1656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Secretaría de las Mujeres – Departamento de Antioquia</a:t>
            </a:r>
          </a:p>
          <a:p>
            <a:pPr algn="l" marL="357680" indent="-178840" lvl="1">
              <a:lnSpc>
                <a:spcPts val="2153"/>
              </a:lnSpc>
              <a:buFont typeface="Arial"/>
              <a:buChar char="•"/>
            </a:pPr>
            <a:r>
              <a:rPr lang="en-US" sz="1656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Secretaría de Familia y Bienestar Social – Municipio de Sabaneta</a:t>
            </a:r>
          </a:p>
          <a:p>
            <a:pPr algn="l" marL="357680" indent="-178840" lvl="1">
              <a:lnSpc>
                <a:spcPts val="2153"/>
              </a:lnSpc>
              <a:buFont typeface="Arial"/>
              <a:buChar char="•"/>
            </a:pPr>
            <a:r>
              <a:rPr lang="en-US" sz="1656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Secretaría de Servicios Administrativos – Municipio de Sabaneta</a:t>
            </a:r>
          </a:p>
          <a:p>
            <a:pPr algn="l" marL="357680" indent="-178840" lvl="1">
              <a:lnSpc>
                <a:spcPts val="2153"/>
              </a:lnSpc>
              <a:buFont typeface="Arial"/>
              <a:buChar char="•"/>
            </a:pPr>
            <a:r>
              <a:rPr lang="en-US" sz="1656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Servicio Nacional de Aprendizaje – SENA</a:t>
            </a:r>
          </a:p>
          <a:p>
            <a:pPr algn="l" marL="357680" indent="-178840" lvl="1">
              <a:lnSpc>
                <a:spcPts val="2153"/>
              </a:lnSpc>
              <a:buFont typeface="Arial"/>
              <a:buChar char="•"/>
            </a:pPr>
            <a:r>
              <a:rPr lang="en-US" sz="1656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Dirección de Movilidad y Formación para el Trabajo – Ministerio del Trabajo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29490" y="6579672"/>
            <a:ext cx="5785048" cy="2990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56219" indent="-178109" lvl="1">
              <a:lnSpc>
                <a:spcPts val="2144"/>
              </a:lnSpc>
              <a:buFont typeface="Arial"/>
              <a:buChar char="•"/>
            </a:pPr>
            <a:r>
              <a:rPr lang="en-US" sz="1649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Uni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dad Administr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at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v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 de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er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vici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Púb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ic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de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Em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ple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-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M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inist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rio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del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Trabajo</a:t>
            </a:r>
          </a:p>
          <a:p>
            <a:pPr algn="l" marL="356219" indent="-178109" lvl="1">
              <a:lnSpc>
                <a:spcPts val="2144"/>
              </a:lnSpc>
              <a:buFont typeface="Arial"/>
              <a:buChar char="•"/>
            </a:pP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pa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tam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 p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ara l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 Pro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per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dad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Social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–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D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PS</a:t>
            </a:r>
          </a:p>
          <a:p>
            <a:pPr algn="l" marL="356219" indent="-178109" lvl="1">
              <a:lnSpc>
                <a:spcPts val="2144"/>
              </a:lnSpc>
              <a:buFont typeface="Arial"/>
              <a:buChar char="•"/>
            </a:pP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F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un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da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ci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ó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Sal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ri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aga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Co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nc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h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</a:p>
          <a:p>
            <a:pPr algn="l" marL="356219" indent="-178109" lvl="1">
              <a:lnSpc>
                <a:spcPts val="2144"/>
              </a:lnSpc>
              <a:buFont typeface="Arial"/>
              <a:buChar char="•"/>
            </a:pP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Fun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da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ción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ame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rica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ara el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esar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–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FUPAD</a:t>
            </a:r>
          </a:p>
          <a:p>
            <a:pPr algn="l" marL="356219" indent="-178109" lvl="1">
              <a:lnSpc>
                <a:spcPts val="2144"/>
              </a:lnSpc>
              <a:buFont typeface="Arial"/>
              <a:buChar char="•"/>
            </a:pP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Fondo Ú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nico de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ec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nolog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ía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de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la Info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ma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ci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ón y la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Co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u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ni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io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ne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 –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FONTICs</a:t>
            </a:r>
          </a:p>
          <a:p>
            <a:pPr algn="l" marL="356219" indent="-178109" lvl="1">
              <a:lnSpc>
                <a:spcPts val="2144"/>
              </a:lnSpc>
              <a:buFont typeface="Arial"/>
              <a:buChar char="•"/>
            </a:pP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ni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ster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io de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Educ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ación Nacional – MEN</a:t>
            </a:r>
          </a:p>
          <a:p>
            <a:pPr algn="l" marL="356219" indent="-178109" lvl="1">
              <a:lnSpc>
                <a:spcPts val="2144"/>
              </a:lnSpc>
              <a:buFont typeface="Arial"/>
              <a:buChar char="•"/>
            </a:pP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Agencia para la Rei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nco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pora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ción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y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la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orma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liza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ción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– ARN</a:t>
            </a:r>
          </a:p>
          <a:p>
            <a:pPr algn="l" marL="356219" indent="-178109" lvl="1">
              <a:lnSpc>
                <a:spcPts val="2144"/>
              </a:lnSpc>
              <a:buFont typeface="Arial"/>
              <a:buChar char="•"/>
            </a:pP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Met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Medel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ín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Ltd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</a:p>
          <a:p>
            <a:pPr algn="l" marL="356219" indent="-178109" lvl="1">
              <a:lnSpc>
                <a:spcPts val="2144"/>
              </a:lnSpc>
              <a:buFont typeface="Arial"/>
              <a:buChar char="•"/>
            </a:pP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Municipi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M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ni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zale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– S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creta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ri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de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Desarro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lo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Soci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en-US" sz="1649" strike="noStrike" u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7875185" y="3076415"/>
            <a:ext cx="1539528" cy="676666"/>
          </a:xfrm>
          <a:custGeom>
            <a:avLst/>
            <a:gdLst/>
            <a:ahLst/>
            <a:cxnLst/>
            <a:rect r="r" b="b" t="t" l="l"/>
            <a:pathLst>
              <a:path h="676666" w="1539528">
                <a:moveTo>
                  <a:pt x="0" y="0"/>
                </a:moveTo>
                <a:lnTo>
                  <a:pt x="1539527" y="0"/>
                </a:lnTo>
                <a:lnTo>
                  <a:pt x="1539527" y="676665"/>
                </a:lnTo>
                <a:lnTo>
                  <a:pt x="0" y="676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134310" y="4821498"/>
            <a:ext cx="1121332" cy="1096344"/>
          </a:xfrm>
          <a:custGeom>
            <a:avLst/>
            <a:gdLst/>
            <a:ahLst/>
            <a:cxnLst/>
            <a:rect r="r" b="b" t="t" l="l"/>
            <a:pathLst>
              <a:path h="1096344" w="1121332">
                <a:moveTo>
                  <a:pt x="0" y="0"/>
                </a:moveTo>
                <a:lnTo>
                  <a:pt x="1121333" y="0"/>
                </a:lnTo>
                <a:lnTo>
                  <a:pt x="1121333" y="1096344"/>
                </a:lnTo>
                <a:lnTo>
                  <a:pt x="0" y="1096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0552769" y="2874358"/>
            <a:ext cx="1241334" cy="1061858"/>
          </a:xfrm>
          <a:custGeom>
            <a:avLst/>
            <a:gdLst/>
            <a:ahLst/>
            <a:cxnLst/>
            <a:rect r="r" b="b" t="t" l="l"/>
            <a:pathLst>
              <a:path h="1061858" w="1241334">
                <a:moveTo>
                  <a:pt x="0" y="0"/>
                </a:moveTo>
                <a:lnTo>
                  <a:pt x="1241334" y="0"/>
                </a:lnTo>
                <a:lnTo>
                  <a:pt x="1241334" y="1061858"/>
                </a:lnTo>
                <a:lnTo>
                  <a:pt x="0" y="10618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2751028" y="2874358"/>
            <a:ext cx="1520163" cy="1061858"/>
          </a:xfrm>
          <a:custGeom>
            <a:avLst/>
            <a:gdLst/>
            <a:ahLst/>
            <a:cxnLst/>
            <a:rect r="r" b="b" t="t" l="l"/>
            <a:pathLst>
              <a:path h="1061858" w="1520163">
                <a:moveTo>
                  <a:pt x="0" y="0"/>
                </a:moveTo>
                <a:lnTo>
                  <a:pt x="1520163" y="0"/>
                </a:lnTo>
                <a:lnTo>
                  <a:pt x="1520163" y="1061858"/>
                </a:lnTo>
                <a:lnTo>
                  <a:pt x="0" y="10618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948286" y="2949358"/>
            <a:ext cx="2578600" cy="930778"/>
          </a:xfrm>
          <a:custGeom>
            <a:avLst/>
            <a:gdLst/>
            <a:ahLst/>
            <a:cxnLst/>
            <a:rect r="r" b="b" t="t" l="l"/>
            <a:pathLst>
              <a:path h="930778" w="2578600">
                <a:moveTo>
                  <a:pt x="0" y="0"/>
                </a:moveTo>
                <a:lnTo>
                  <a:pt x="2578600" y="0"/>
                </a:lnTo>
                <a:lnTo>
                  <a:pt x="2578600" y="930778"/>
                </a:lnTo>
                <a:lnTo>
                  <a:pt x="0" y="9307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2389860" y="5084443"/>
            <a:ext cx="2242499" cy="833399"/>
          </a:xfrm>
          <a:custGeom>
            <a:avLst/>
            <a:gdLst/>
            <a:ahLst/>
            <a:cxnLst/>
            <a:rect r="r" b="b" t="t" l="l"/>
            <a:pathLst>
              <a:path h="833399" w="2242499">
                <a:moveTo>
                  <a:pt x="0" y="0"/>
                </a:moveTo>
                <a:lnTo>
                  <a:pt x="2242499" y="0"/>
                </a:lnTo>
                <a:lnTo>
                  <a:pt x="2242499" y="833399"/>
                </a:lnTo>
                <a:lnTo>
                  <a:pt x="0" y="8333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376" t="-47437" r="-4907" b="-30192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5572432" y="4929586"/>
            <a:ext cx="1516109" cy="988256"/>
          </a:xfrm>
          <a:custGeom>
            <a:avLst/>
            <a:gdLst/>
            <a:ahLst/>
            <a:cxnLst/>
            <a:rect r="r" b="b" t="t" l="l"/>
            <a:pathLst>
              <a:path h="988256" w="1516109">
                <a:moveTo>
                  <a:pt x="0" y="0"/>
                </a:moveTo>
                <a:lnTo>
                  <a:pt x="1516109" y="0"/>
                </a:lnTo>
                <a:lnTo>
                  <a:pt x="1516109" y="988256"/>
                </a:lnTo>
                <a:lnTo>
                  <a:pt x="0" y="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26369" r="0" b="-27043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9779042" y="6883529"/>
            <a:ext cx="502124" cy="878718"/>
          </a:xfrm>
          <a:custGeom>
            <a:avLst/>
            <a:gdLst/>
            <a:ahLst/>
            <a:cxnLst/>
            <a:rect r="r" b="b" t="t" l="l"/>
            <a:pathLst>
              <a:path h="878718" w="502124">
                <a:moveTo>
                  <a:pt x="0" y="0"/>
                </a:moveTo>
                <a:lnTo>
                  <a:pt x="502125" y="0"/>
                </a:lnTo>
                <a:lnTo>
                  <a:pt x="502125" y="878718"/>
                </a:lnTo>
                <a:lnTo>
                  <a:pt x="0" y="8787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7416164" y="6836766"/>
            <a:ext cx="1727836" cy="1011275"/>
          </a:xfrm>
          <a:custGeom>
            <a:avLst/>
            <a:gdLst/>
            <a:ahLst/>
            <a:cxnLst/>
            <a:rect r="r" b="b" t="t" l="l"/>
            <a:pathLst>
              <a:path h="1011275" w="1727836">
                <a:moveTo>
                  <a:pt x="0" y="0"/>
                </a:moveTo>
                <a:lnTo>
                  <a:pt x="1727836" y="0"/>
                </a:lnTo>
                <a:lnTo>
                  <a:pt x="1727836" y="1011275"/>
                </a:lnTo>
                <a:lnTo>
                  <a:pt x="0" y="10112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3263653" y="6750611"/>
            <a:ext cx="1819714" cy="1144555"/>
          </a:xfrm>
          <a:custGeom>
            <a:avLst/>
            <a:gdLst/>
            <a:ahLst/>
            <a:cxnLst/>
            <a:rect r="r" b="b" t="t" l="l"/>
            <a:pathLst>
              <a:path h="1144555" w="1819714">
                <a:moveTo>
                  <a:pt x="0" y="0"/>
                </a:moveTo>
                <a:lnTo>
                  <a:pt x="1819714" y="0"/>
                </a:lnTo>
                <a:lnTo>
                  <a:pt x="1819714" y="1144555"/>
                </a:lnTo>
                <a:lnTo>
                  <a:pt x="0" y="11445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7869089" y="4681679"/>
            <a:ext cx="768980" cy="1236163"/>
          </a:xfrm>
          <a:custGeom>
            <a:avLst/>
            <a:gdLst/>
            <a:ahLst/>
            <a:cxnLst/>
            <a:rect r="r" b="b" t="t" l="l"/>
            <a:pathLst>
              <a:path h="1236163" w="768980">
                <a:moveTo>
                  <a:pt x="0" y="0"/>
                </a:moveTo>
                <a:lnTo>
                  <a:pt x="768980" y="0"/>
                </a:lnTo>
                <a:lnTo>
                  <a:pt x="768980" y="1236163"/>
                </a:lnTo>
                <a:lnTo>
                  <a:pt x="0" y="123616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0942712" y="6715976"/>
            <a:ext cx="1690592" cy="1213824"/>
          </a:xfrm>
          <a:custGeom>
            <a:avLst/>
            <a:gdLst/>
            <a:ahLst/>
            <a:cxnLst/>
            <a:rect r="r" b="b" t="t" l="l"/>
            <a:pathLst>
              <a:path h="1213824" w="1690592">
                <a:moveTo>
                  <a:pt x="0" y="0"/>
                </a:moveTo>
                <a:lnTo>
                  <a:pt x="1690592" y="0"/>
                </a:lnTo>
                <a:lnTo>
                  <a:pt x="1690592" y="1213824"/>
                </a:lnTo>
                <a:lnTo>
                  <a:pt x="0" y="12138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-20066" r="0" b="-19211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0">
            <a:off x="15675616" y="6836766"/>
            <a:ext cx="1851270" cy="972245"/>
            <a:chOff x="0" y="0"/>
            <a:chExt cx="2468360" cy="1296327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468360" cy="1277653"/>
            </a:xfrm>
            <a:custGeom>
              <a:avLst/>
              <a:gdLst/>
              <a:ahLst/>
              <a:cxnLst/>
              <a:rect r="r" b="b" t="t" l="l"/>
              <a:pathLst>
                <a:path h="1277653" w="2468360">
                  <a:moveTo>
                    <a:pt x="0" y="0"/>
                  </a:moveTo>
                  <a:lnTo>
                    <a:pt x="2468360" y="0"/>
                  </a:lnTo>
                  <a:lnTo>
                    <a:pt x="2468360" y="1277653"/>
                  </a:lnTo>
                  <a:lnTo>
                    <a:pt x="0" y="1277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19118" t="-106425" r="-15371" b="-118035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576741" y="1130205"/>
              <a:ext cx="1314878" cy="1661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56"/>
                </a:lnSpc>
              </a:pPr>
              <a:r>
                <a:rPr lang="en-US" b="true" sz="683">
                  <a:solidFill>
                    <a:srgbClr val="5D5D5D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SECRETARÍA DE MUJERES</a:t>
              </a: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2217783" y="1235447"/>
            <a:ext cx="14122228" cy="988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60"/>
              </a:lnSpc>
            </a:pPr>
            <a:r>
              <a:rPr lang="en-US" b="true" sz="6600">
                <a:solidFill>
                  <a:srgbClr val="116897"/>
                </a:solidFill>
                <a:latin typeface="Poppins Bold"/>
                <a:ea typeface="Poppins Bold"/>
                <a:cs typeface="Poppins Bold"/>
                <a:sym typeface="Poppins Bold"/>
              </a:rPr>
              <a:t>Aliados Estratégicos</a:t>
            </a:r>
          </a:p>
        </p:txBody>
      </p:sp>
      <p:grpSp>
        <p:nvGrpSpPr>
          <p:cNvPr name="Group 34" id="34"/>
          <p:cNvGrpSpPr/>
          <p:nvPr/>
        </p:nvGrpSpPr>
        <p:grpSpPr>
          <a:xfrm rot="0">
            <a:off x="16012700" y="8605838"/>
            <a:ext cx="1756702" cy="1354733"/>
            <a:chOff x="0" y="0"/>
            <a:chExt cx="2342269" cy="1806311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2342269" cy="1628688"/>
            </a:xfrm>
            <a:custGeom>
              <a:avLst/>
              <a:gdLst/>
              <a:ahLst/>
              <a:cxnLst/>
              <a:rect r="r" b="b" t="t" l="l"/>
              <a:pathLst>
                <a:path h="1628688" w="2342269">
                  <a:moveTo>
                    <a:pt x="0" y="0"/>
                  </a:moveTo>
                  <a:lnTo>
                    <a:pt x="2342269" y="0"/>
                  </a:lnTo>
                  <a:lnTo>
                    <a:pt x="2342269" y="1628688"/>
                  </a:lnTo>
                  <a:lnTo>
                    <a:pt x="0" y="162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0" t="0" r="0" b="0"/>
              </a:stretch>
            </a:blipFill>
          </p:spPr>
        </p:sp>
        <p:sp>
          <p:nvSpPr>
            <p:cNvPr name="TextBox 36" id="36"/>
            <p:cNvSpPr txBox="true"/>
            <p:nvPr/>
          </p:nvSpPr>
          <p:spPr>
            <a:xfrm rot="0">
              <a:off x="206983" y="1638213"/>
              <a:ext cx="1906031" cy="168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35"/>
                </a:lnSpc>
              </a:pPr>
              <a:r>
                <a:rPr lang="en-US" sz="924" i="true">
                  <a:solidFill>
                    <a:srgbClr val="FFFFFF"/>
                  </a:solidFill>
                  <a:latin typeface="Anantason SemiCondensed Italics"/>
                  <a:ea typeface="Anantason SemiCondensed Italics"/>
                  <a:cs typeface="Anantason SemiCondensed Italics"/>
                  <a:sym typeface="Anantason SemiCondensed Italics"/>
                </a:rPr>
                <a:t>Educación con sentido social</a:t>
              </a:r>
            </a:p>
          </p:txBody>
        </p:sp>
      </p:grpSp>
    </p:spTree>
  </p:cSld>
  <p:clrMapOvr>
    <a:masterClrMapping/>
  </p:clrMapOvr>
  <p:transition spd="fast">
    <p:circl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689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075122" y="8909066"/>
            <a:ext cx="7599467" cy="4688015"/>
            <a:chOff x="0" y="0"/>
            <a:chExt cx="888071" cy="5478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5049" y="0"/>
              <a:ext cx="877973" cy="547840"/>
            </a:xfrm>
            <a:custGeom>
              <a:avLst/>
              <a:gdLst/>
              <a:ahLst/>
              <a:cxnLst/>
              <a:rect r="r" b="b" t="t" l="l"/>
              <a:pathLst>
                <a:path h="547840" w="877973">
                  <a:moveTo>
                    <a:pt x="873918" y="286193"/>
                  </a:moveTo>
                  <a:lnTo>
                    <a:pt x="688926" y="535567"/>
                  </a:lnTo>
                  <a:cubicBezTo>
                    <a:pt x="683199" y="543287"/>
                    <a:pt x="674154" y="547840"/>
                    <a:pt x="664541" y="547840"/>
                  </a:cubicBezTo>
                  <a:lnTo>
                    <a:pt x="213432" y="547840"/>
                  </a:lnTo>
                  <a:cubicBezTo>
                    <a:pt x="203819" y="547840"/>
                    <a:pt x="194774" y="543287"/>
                    <a:pt x="189047" y="535567"/>
                  </a:cubicBezTo>
                  <a:lnTo>
                    <a:pt x="4055" y="286193"/>
                  </a:lnTo>
                  <a:cubicBezTo>
                    <a:pt x="-1352" y="278904"/>
                    <a:pt x="-1352" y="268936"/>
                    <a:pt x="4055" y="261647"/>
                  </a:cubicBezTo>
                  <a:lnTo>
                    <a:pt x="189047" y="12273"/>
                  </a:lnTo>
                  <a:cubicBezTo>
                    <a:pt x="194774" y="4552"/>
                    <a:pt x="203819" y="0"/>
                    <a:pt x="213432" y="0"/>
                  </a:cubicBezTo>
                  <a:lnTo>
                    <a:pt x="664541" y="0"/>
                  </a:lnTo>
                  <a:cubicBezTo>
                    <a:pt x="674154" y="0"/>
                    <a:pt x="683199" y="4552"/>
                    <a:pt x="688926" y="12273"/>
                  </a:cubicBezTo>
                  <a:lnTo>
                    <a:pt x="873918" y="261647"/>
                  </a:lnTo>
                  <a:cubicBezTo>
                    <a:pt x="879325" y="268936"/>
                    <a:pt x="879325" y="278904"/>
                    <a:pt x="873918" y="286193"/>
                  </a:cubicBezTo>
                  <a:close/>
                </a:path>
              </a:pathLst>
            </a:custGeom>
            <a:solidFill>
              <a:srgbClr val="FFFFFF">
                <a:alpha val="6196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14300" y="-47625"/>
              <a:ext cx="659471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2114462" y="9642938"/>
            <a:ext cx="11490893" cy="5977256"/>
            <a:chOff x="0" y="0"/>
            <a:chExt cx="1342822" cy="6985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179" y="0"/>
              <a:ext cx="1330463" cy="698500"/>
            </a:xfrm>
            <a:custGeom>
              <a:avLst/>
              <a:gdLst/>
              <a:ahLst/>
              <a:cxnLst/>
              <a:rect r="r" b="b" t="t" l="l"/>
              <a:pathLst>
                <a:path h="698500" w="1330463">
                  <a:moveTo>
                    <a:pt x="1325123" y="369050"/>
                  </a:moveTo>
                  <a:lnTo>
                    <a:pt x="1144963" y="678700"/>
                  </a:lnTo>
                  <a:cubicBezTo>
                    <a:pt x="1137830" y="690959"/>
                    <a:pt x="1124718" y="698500"/>
                    <a:pt x="1110535" y="698500"/>
                  </a:cubicBezTo>
                  <a:lnTo>
                    <a:pt x="219928" y="698500"/>
                  </a:lnTo>
                  <a:cubicBezTo>
                    <a:pt x="205746" y="698500"/>
                    <a:pt x="192633" y="690959"/>
                    <a:pt x="185501" y="678700"/>
                  </a:cubicBezTo>
                  <a:lnTo>
                    <a:pt x="5341" y="369050"/>
                  </a:lnTo>
                  <a:cubicBezTo>
                    <a:pt x="-1780" y="356810"/>
                    <a:pt x="-1780" y="341690"/>
                    <a:pt x="5341" y="329450"/>
                  </a:cubicBezTo>
                  <a:lnTo>
                    <a:pt x="185501" y="19800"/>
                  </a:lnTo>
                  <a:cubicBezTo>
                    <a:pt x="192633" y="7541"/>
                    <a:pt x="205746" y="0"/>
                    <a:pt x="219928" y="0"/>
                  </a:cubicBezTo>
                  <a:lnTo>
                    <a:pt x="1110535" y="0"/>
                  </a:lnTo>
                  <a:cubicBezTo>
                    <a:pt x="1124718" y="0"/>
                    <a:pt x="1137830" y="7541"/>
                    <a:pt x="1144963" y="19800"/>
                  </a:cubicBezTo>
                  <a:lnTo>
                    <a:pt x="1325123" y="329450"/>
                  </a:lnTo>
                  <a:cubicBezTo>
                    <a:pt x="1332244" y="341690"/>
                    <a:pt x="1332244" y="356810"/>
                    <a:pt x="1325123" y="369050"/>
                  </a:cubicBezTo>
                  <a:close/>
                </a:path>
              </a:pathLst>
            </a:custGeom>
            <a:solidFill>
              <a:srgbClr val="101D56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14300" y="-47625"/>
              <a:ext cx="1114222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2384626" y="9835848"/>
            <a:ext cx="2186431" cy="901903"/>
          </a:xfrm>
          <a:custGeom>
            <a:avLst/>
            <a:gdLst/>
            <a:ahLst/>
            <a:cxnLst/>
            <a:rect r="r" b="b" t="t" l="l"/>
            <a:pathLst>
              <a:path h="901903" w="2186431">
                <a:moveTo>
                  <a:pt x="0" y="0"/>
                </a:moveTo>
                <a:lnTo>
                  <a:pt x="2186431" y="0"/>
                </a:lnTo>
                <a:lnTo>
                  <a:pt x="2186431" y="901903"/>
                </a:lnTo>
                <a:lnTo>
                  <a:pt x="0" y="901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6707995">
            <a:off x="16893678" y="-512022"/>
            <a:ext cx="2041214" cy="204121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059"/>
            </a:solidFill>
            <a:ln w="47625" cap="sq">
              <a:solidFill>
                <a:srgbClr val="FFFDFD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47983" lIns="47983" bIns="47983" rIns="47983"/>
            <a:lstStyle/>
            <a:p>
              <a:pPr algn="ctr">
                <a:lnSpc>
                  <a:spcPts val="2225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6707995">
            <a:off x="16659905" y="716250"/>
            <a:ext cx="706904" cy="706904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EEDE7"/>
            </a:solidFill>
            <a:ln w="28575" cap="sq">
              <a:solidFill>
                <a:srgbClr val="FFFDFD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47983" lIns="47983" bIns="47983" rIns="47983"/>
            <a:lstStyle/>
            <a:p>
              <a:pPr algn="ctr">
                <a:lnSpc>
                  <a:spcPts val="2225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8785037" y="2354897"/>
            <a:ext cx="8228320" cy="7374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39" indent="-280669" lvl="1">
              <a:lnSpc>
                <a:spcPts val="324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econocimiento “RED DE EMPRES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ARIOS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QUE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INTEGRAN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HORIZONT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S”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–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Ofi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 de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Pob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ac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ión,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Refug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ia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dos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y Mi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gra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ci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ón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–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, y FUPAD</a:t>
            </a:r>
          </a:p>
          <a:p>
            <a:pPr algn="l">
              <a:lnSpc>
                <a:spcPts val="3249"/>
              </a:lnSpc>
            </a:pPr>
          </a:p>
          <a:p>
            <a:pPr algn="l" marL="561339" indent="-280669" lvl="1">
              <a:lnSpc>
                <a:spcPts val="3249"/>
              </a:lnSpc>
              <a:buFont typeface="Arial"/>
              <a:buChar char="•"/>
            </a:pP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ec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onocimi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“ORDEN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AL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M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ÈRITO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CÌVICO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Y E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PRESARIAL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–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M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ARI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CAL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JORGE ROBLEDO” –  A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ambl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Departament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al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de Antioquia</a:t>
            </a:r>
          </a:p>
          <a:p>
            <a:pPr algn="l">
              <a:lnSpc>
                <a:spcPts val="3249"/>
              </a:lnSpc>
            </a:pPr>
          </a:p>
          <a:p>
            <a:pPr algn="l" marL="561339" indent="-280669" lvl="1">
              <a:lnSpc>
                <a:spcPts val="3249"/>
              </a:lnSpc>
              <a:buFont typeface="Arial"/>
              <a:buChar char="•"/>
            </a:pP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ec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onoc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ient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 “EXISTENCIA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TITUCIONAL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–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15 AÑOS”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–  As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le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D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ar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tam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ta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de Antio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q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ui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</a:p>
          <a:p>
            <a:pPr algn="l">
              <a:lnSpc>
                <a:spcPts val="3249"/>
              </a:lnSpc>
            </a:pPr>
          </a:p>
          <a:p>
            <a:pPr algn="l" marL="561339" indent="-280669" lvl="1">
              <a:lnSpc>
                <a:spcPts val="3249"/>
              </a:lnSpc>
              <a:buFont typeface="Arial"/>
              <a:buChar char="•"/>
            </a:pP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Recono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ci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iento “ORDEN AL MÈRITO DON JUAN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DEL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CORRAL”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–  C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cejo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Medel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lín.</a:t>
            </a:r>
          </a:p>
          <a:p>
            <a:pPr algn="l">
              <a:lnSpc>
                <a:spcPts val="3249"/>
              </a:lnSpc>
            </a:pPr>
          </a:p>
          <a:p>
            <a:pPr algn="l" marL="561339" indent="-280669" lvl="1">
              <a:lnSpc>
                <a:spcPts val="3249"/>
              </a:lnSpc>
              <a:buFont typeface="Arial"/>
              <a:buChar char="•"/>
            </a:pP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Reconocimiento “FUPAD”</a:t>
            </a:r>
          </a:p>
          <a:p>
            <a:pPr algn="l">
              <a:lnSpc>
                <a:spcPts val="3249"/>
              </a:lnSpc>
            </a:pPr>
          </a:p>
          <a:p>
            <a:pPr algn="l" marL="561339" indent="-280669" lvl="1">
              <a:lnSpc>
                <a:spcPts val="3249"/>
              </a:lnSpc>
              <a:buFont typeface="Arial"/>
              <a:buChar char="•"/>
            </a:pP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Reconocimiento “Gerencia de diversidades sexuales”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698826" y="1235447"/>
            <a:ext cx="14122228" cy="988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60"/>
              </a:lnSpc>
            </a:pPr>
            <a:r>
              <a:rPr lang="en-US" b="true" sz="66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Reconocimientos Institucionales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83949" y="2494397"/>
            <a:ext cx="7746598" cy="5567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39" indent="-280669" lvl="1">
              <a:lnSpc>
                <a:spcPts val="337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NTC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5555:2011 – Formaci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ón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p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el Trabajo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y el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Desarrollo Hum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no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,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a través de Pro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ra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mas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Técnicos Laborales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nternational Cer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tif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ica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tio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 &amp; Training.</a:t>
            </a:r>
          </a:p>
          <a:p>
            <a:pPr algn="l">
              <a:lnSpc>
                <a:spcPts val="3379"/>
              </a:lnSpc>
            </a:pPr>
          </a:p>
          <a:p>
            <a:pPr algn="l" marL="561339" indent="-280669" lvl="1">
              <a:lnSpc>
                <a:spcPts val="3379"/>
              </a:lnSpc>
              <a:buFont typeface="Arial"/>
              <a:buChar char="•"/>
            </a:pP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NTC 5581:2011 – P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gramas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Téc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nicos Labo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ra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 Admin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ist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ra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ivos, Comercio y Servi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ios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ter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nat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ional Certification &amp; Training.</a:t>
            </a:r>
          </a:p>
          <a:p>
            <a:pPr algn="l">
              <a:lnSpc>
                <a:spcPts val="3379"/>
              </a:lnSpc>
            </a:pPr>
          </a:p>
          <a:p>
            <a:pPr algn="l" marL="561339" indent="-280669" lvl="1">
              <a:lnSpc>
                <a:spcPts val="3379"/>
              </a:lnSpc>
              <a:buFont typeface="Arial"/>
              <a:buChar char="•"/>
            </a:pP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NTC 5665:2011 – Programa Técnico Laboral Promoto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de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sm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 Inte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rn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ional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ertifica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tion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&amp; 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Tr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</a:t>
            </a:r>
            <a:r>
              <a:rPr lang="en-US" sz="2599" strike="noStrike" u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ng.</a:t>
            </a:r>
          </a:p>
          <a:p>
            <a:pPr algn="l">
              <a:lnSpc>
                <a:spcPts val="3379"/>
              </a:lnSpc>
            </a:pPr>
          </a:p>
        </p:txBody>
      </p:sp>
      <p:grpSp>
        <p:nvGrpSpPr>
          <p:cNvPr name="Group 18" id="18"/>
          <p:cNvGrpSpPr/>
          <p:nvPr/>
        </p:nvGrpSpPr>
        <p:grpSpPr>
          <a:xfrm rot="0">
            <a:off x="16012700" y="8605838"/>
            <a:ext cx="1756702" cy="1354733"/>
            <a:chOff x="0" y="0"/>
            <a:chExt cx="2342269" cy="180631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342269" cy="1628688"/>
            </a:xfrm>
            <a:custGeom>
              <a:avLst/>
              <a:gdLst/>
              <a:ahLst/>
              <a:cxnLst/>
              <a:rect r="r" b="b" t="t" l="l"/>
              <a:pathLst>
                <a:path h="1628688" w="2342269">
                  <a:moveTo>
                    <a:pt x="0" y="0"/>
                  </a:moveTo>
                  <a:lnTo>
                    <a:pt x="2342269" y="0"/>
                  </a:lnTo>
                  <a:lnTo>
                    <a:pt x="2342269" y="1628688"/>
                  </a:lnTo>
                  <a:lnTo>
                    <a:pt x="0" y="162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206983" y="1638213"/>
              <a:ext cx="1906031" cy="168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35"/>
                </a:lnSpc>
              </a:pPr>
              <a:r>
                <a:rPr lang="en-US" sz="924" i="true">
                  <a:solidFill>
                    <a:srgbClr val="FFFFFF"/>
                  </a:solidFill>
                  <a:latin typeface="Anantason SemiCondensed Italics"/>
                  <a:ea typeface="Anantason SemiCondensed Italics"/>
                  <a:cs typeface="Anantason SemiCondensed Italics"/>
                  <a:sym typeface="Anantason SemiCondensed Italics"/>
                </a:rPr>
                <a:t>Educación con sentido social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012700" y="8605838"/>
            <a:ext cx="1756702" cy="1354733"/>
            <a:chOff x="0" y="0"/>
            <a:chExt cx="2342269" cy="180631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42269" cy="1628688"/>
            </a:xfrm>
            <a:custGeom>
              <a:avLst/>
              <a:gdLst/>
              <a:ahLst/>
              <a:cxnLst/>
              <a:rect r="r" b="b" t="t" l="l"/>
              <a:pathLst>
                <a:path h="1628688" w="2342269">
                  <a:moveTo>
                    <a:pt x="0" y="0"/>
                  </a:moveTo>
                  <a:lnTo>
                    <a:pt x="2342269" y="0"/>
                  </a:lnTo>
                  <a:lnTo>
                    <a:pt x="2342269" y="1628688"/>
                  </a:lnTo>
                  <a:lnTo>
                    <a:pt x="0" y="162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206983" y="1638213"/>
              <a:ext cx="1906031" cy="168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35"/>
                </a:lnSpc>
              </a:pPr>
              <a:r>
                <a:rPr lang="en-US" sz="924" i="true">
                  <a:solidFill>
                    <a:srgbClr val="2471E4"/>
                  </a:solidFill>
                  <a:latin typeface="Anantason SemiCondensed Italics"/>
                  <a:ea typeface="Anantason SemiCondensed Italics"/>
                  <a:cs typeface="Anantason SemiCondensed Italics"/>
                  <a:sym typeface="Anantason SemiCondensed Italics"/>
                </a:rPr>
                <a:t>Educación con sentido social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417975" y="-38100"/>
            <a:ext cx="9733425" cy="10532572"/>
          </a:xfrm>
          <a:custGeom>
            <a:avLst/>
            <a:gdLst/>
            <a:ahLst/>
            <a:cxnLst/>
            <a:rect r="r" b="b" t="t" l="l"/>
            <a:pathLst>
              <a:path h="10532572" w="9733425">
                <a:moveTo>
                  <a:pt x="0" y="0"/>
                </a:moveTo>
                <a:lnTo>
                  <a:pt x="9733425" y="0"/>
                </a:lnTo>
                <a:lnTo>
                  <a:pt x="9733425" y="10532572"/>
                </a:lnTo>
                <a:lnTo>
                  <a:pt x="0" y="105325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92373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629775" y="5521512"/>
            <a:ext cx="5210769" cy="1069612"/>
            <a:chOff x="0" y="0"/>
            <a:chExt cx="6947692" cy="1426149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778391"/>
              <a:ext cx="6947692" cy="6477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024"/>
                </a:lnSpc>
              </a:pPr>
              <a:r>
                <a:rPr lang="en-US" sz="3095">
                  <a:solidFill>
                    <a:srgbClr val="1B3A6B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3</a:t>
              </a:r>
              <a:r>
                <a:rPr lang="en-US" sz="3095">
                  <a:solidFill>
                    <a:srgbClr val="1B3A6B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137590949 - (604) 5203450    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-28575"/>
              <a:ext cx="6947692" cy="6477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024"/>
                </a:lnSpc>
              </a:pPr>
              <a:r>
                <a:rPr lang="en-US" b="true" sz="3095">
                  <a:solidFill>
                    <a:srgbClr val="1B3A6B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Números de contacto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9629775" y="4219031"/>
            <a:ext cx="5561251" cy="1069612"/>
            <a:chOff x="0" y="0"/>
            <a:chExt cx="7415002" cy="1426149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778391"/>
              <a:ext cx="7415002" cy="6477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024"/>
                </a:lnSpc>
              </a:pPr>
              <a:r>
                <a:rPr lang="en-US" sz="3095">
                  <a:solidFill>
                    <a:srgbClr val="1B3A6B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rectoria@cemped.edu.co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-28575"/>
              <a:ext cx="7415002" cy="6477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024"/>
                </a:lnSpc>
                <a:spcBef>
                  <a:spcPct val="0"/>
                </a:spcBef>
              </a:pPr>
              <a:r>
                <a:rPr lang="en-US" b="true" sz="3095">
                  <a:solidFill>
                    <a:srgbClr val="1B3A6B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Correo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629775" y="8289793"/>
            <a:ext cx="4651194" cy="1069612"/>
            <a:chOff x="0" y="0"/>
            <a:chExt cx="6201592" cy="1426149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778391"/>
              <a:ext cx="6201592" cy="6477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024"/>
                </a:lnSpc>
              </a:pPr>
              <a:r>
                <a:rPr lang="en-US" sz="3095">
                  <a:solidFill>
                    <a:srgbClr val="1B3A6B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Javi</a:t>
              </a:r>
              <a:r>
                <a:rPr lang="en-US" sz="3095">
                  <a:solidFill>
                    <a:srgbClr val="1B3A6B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er A. Prisco Vásquez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-28575"/>
              <a:ext cx="6201592" cy="6477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024"/>
                </a:lnSpc>
                <a:spcBef>
                  <a:spcPct val="0"/>
                </a:spcBef>
              </a:pPr>
              <a:r>
                <a:rPr lang="en-US" b="true" sz="3095">
                  <a:solidFill>
                    <a:srgbClr val="1B3A6B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Rector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8304451" y="411162"/>
            <a:ext cx="6886575" cy="1225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800"/>
              </a:lnSpc>
            </a:pPr>
            <a:r>
              <a:rPr lang="en-US" b="true" sz="8000">
                <a:solidFill>
                  <a:srgbClr val="1B3A6B"/>
                </a:solidFill>
                <a:latin typeface="Poppins Bold"/>
                <a:ea typeface="Poppins Bold"/>
                <a:cs typeface="Poppins Bold"/>
                <a:sym typeface="Poppins Bold"/>
              </a:rPr>
              <a:t>Contáctanos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629775" y="2228227"/>
            <a:ext cx="7629525" cy="1642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320"/>
              </a:lnSpc>
            </a:pPr>
            <a:r>
              <a:rPr lang="en-US" b="true" sz="3323">
                <a:solidFill>
                  <a:srgbClr val="1B3A6B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En</a:t>
            </a:r>
            <a:r>
              <a:rPr lang="en-US" b="true" sz="3323">
                <a:solidFill>
                  <a:srgbClr val="1B3A6B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tidad:</a:t>
            </a:r>
            <a:r>
              <a:rPr lang="en-US" sz="3323">
                <a:solidFill>
                  <a:srgbClr val="1B3A6B"/>
                </a:solidFill>
                <a:latin typeface="Proxima Nova"/>
                <a:ea typeface="Proxima Nova"/>
                <a:cs typeface="Proxima Nova"/>
                <a:sym typeface="Proxima Nova"/>
              </a:rPr>
              <a:t> Centro Empresarial Educativo - CORPOCEMPED </a:t>
            </a:r>
          </a:p>
          <a:p>
            <a:pPr algn="l" marL="0" indent="0" lvl="0">
              <a:lnSpc>
                <a:spcPts val="4320"/>
              </a:lnSpc>
            </a:pPr>
            <a:r>
              <a:rPr lang="en-US" sz="3323">
                <a:solidFill>
                  <a:srgbClr val="1B3A6B"/>
                </a:solidFill>
                <a:latin typeface="Proxima Nova"/>
                <a:ea typeface="Proxima Nova"/>
                <a:cs typeface="Proxima Nova"/>
                <a:sym typeface="Proxima Nova"/>
              </a:rPr>
              <a:t>Nit: 811.030.647 – 5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9629775" y="6857261"/>
            <a:ext cx="4651194" cy="1069612"/>
            <a:chOff x="0" y="0"/>
            <a:chExt cx="6201592" cy="1426149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778391"/>
              <a:ext cx="6201592" cy="6477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024"/>
                </a:lnSpc>
              </a:pPr>
              <a:r>
                <a:rPr lang="en-US" sz="3095">
                  <a:solidFill>
                    <a:srgbClr val="1B3A6B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Call</a:t>
              </a:r>
              <a:r>
                <a:rPr lang="en-US" sz="3095">
                  <a:solidFill>
                    <a:srgbClr val="1B3A6B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 56 No. 41 - 87     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-28575"/>
              <a:ext cx="6201592" cy="6477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024"/>
                </a:lnSpc>
                <a:spcBef>
                  <a:spcPct val="0"/>
                </a:spcBef>
              </a:pPr>
              <a:r>
                <a:rPr lang="en-US" b="true" sz="3095">
                  <a:solidFill>
                    <a:srgbClr val="1B3A6B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D</a:t>
              </a:r>
              <a:r>
                <a:rPr lang="en-US" b="true" sz="3095" strike="noStrike" u="none">
                  <a:solidFill>
                    <a:srgbClr val="1B3A6B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i</a:t>
              </a:r>
              <a:r>
                <a:rPr lang="en-US" b="true" sz="3095" strike="noStrike" u="none">
                  <a:solidFill>
                    <a:srgbClr val="1B3A6B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r</a:t>
              </a:r>
              <a:r>
                <a:rPr lang="en-US" b="true" sz="3095" strike="noStrike" u="none">
                  <a:solidFill>
                    <a:srgbClr val="1B3A6B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e</a:t>
              </a:r>
              <a:r>
                <a:rPr lang="en-US" b="true" sz="3095" strike="noStrike" u="none">
                  <a:solidFill>
                    <a:srgbClr val="1B3A6B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cción: 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6546188"/>
            <a:ext cx="18288000" cy="3740812"/>
            <a:chOff x="0" y="0"/>
            <a:chExt cx="4816593" cy="98523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985235"/>
            </a:xfrm>
            <a:custGeom>
              <a:avLst/>
              <a:gdLst/>
              <a:ahLst/>
              <a:cxnLst/>
              <a:rect r="r" b="b" t="t" l="l"/>
              <a:pathLst>
                <a:path h="98523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985235"/>
                  </a:lnTo>
                  <a:lnTo>
                    <a:pt x="0" y="985235"/>
                  </a:lnTo>
                  <a:close/>
                </a:path>
              </a:pathLst>
            </a:custGeom>
            <a:solidFill>
              <a:srgbClr val="11689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10233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897218" y="4727442"/>
            <a:ext cx="11562634" cy="5744973"/>
          </a:xfrm>
          <a:custGeom>
            <a:avLst/>
            <a:gdLst/>
            <a:ahLst/>
            <a:cxnLst/>
            <a:rect r="r" b="b" t="t" l="l"/>
            <a:pathLst>
              <a:path h="5744973" w="11562634">
                <a:moveTo>
                  <a:pt x="0" y="0"/>
                </a:moveTo>
                <a:lnTo>
                  <a:pt x="11562634" y="0"/>
                </a:lnTo>
                <a:lnTo>
                  <a:pt x="11562634" y="5744972"/>
                </a:lnTo>
                <a:lnTo>
                  <a:pt x="0" y="5744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9167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00492" y="2719028"/>
            <a:ext cx="16168948" cy="5111703"/>
            <a:chOff x="0" y="0"/>
            <a:chExt cx="4409999" cy="139419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409999" cy="1394191"/>
            </a:xfrm>
            <a:custGeom>
              <a:avLst/>
              <a:gdLst/>
              <a:ahLst/>
              <a:cxnLst/>
              <a:rect r="r" b="b" t="t" l="l"/>
              <a:pathLst>
                <a:path h="1394191" w="4409999">
                  <a:moveTo>
                    <a:pt x="7182" y="0"/>
                  </a:moveTo>
                  <a:lnTo>
                    <a:pt x="4402817" y="0"/>
                  </a:lnTo>
                  <a:cubicBezTo>
                    <a:pt x="4406784" y="0"/>
                    <a:pt x="4409999" y="3216"/>
                    <a:pt x="4409999" y="7182"/>
                  </a:cubicBezTo>
                  <a:lnTo>
                    <a:pt x="4409999" y="1387009"/>
                  </a:lnTo>
                  <a:cubicBezTo>
                    <a:pt x="4409999" y="1388914"/>
                    <a:pt x="4409243" y="1390741"/>
                    <a:pt x="4407896" y="1392088"/>
                  </a:cubicBezTo>
                  <a:cubicBezTo>
                    <a:pt x="4406549" y="1393435"/>
                    <a:pt x="4404722" y="1394191"/>
                    <a:pt x="4402817" y="1394191"/>
                  </a:cubicBezTo>
                  <a:lnTo>
                    <a:pt x="7182" y="1394191"/>
                  </a:lnTo>
                  <a:cubicBezTo>
                    <a:pt x="5277" y="1394191"/>
                    <a:pt x="3451" y="1393435"/>
                    <a:pt x="2104" y="1392088"/>
                  </a:cubicBezTo>
                  <a:cubicBezTo>
                    <a:pt x="757" y="1390741"/>
                    <a:pt x="0" y="1388914"/>
                    <a:pt x="0" y="1387009"/>
                  </a:cubicBezTo>
                  <a:lnTo>
                    <a:pt x="0" y="7182"/>
                  </a:lnTo>
                  <a:cubicBezTo>
                    <a:pt x="0" y="3216"/>
                    <a:pt x="3216" y="0"/>
                    <a:pt x="7182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4409999" cy="14322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312191" y="2819075"/>
            <a:ext cx="15526501" cy="4761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777"/>
              </a:lnSpc>
            </a:pPr>
            <a:r>
              <a:rPr lang="en-US" sz="251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 Corporación Centro Empresarial Educativo “CORPOCEMPED” es una </a:t>
            </a:r>
            <a:r>
              <a:rPr lang="en-US" b="true" sz="2518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institución educativa sin ánimo de lucro</a:t>
            </a:r>
            <a:r>
              <a:rPr lang="en-US" sz="251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que ha dedicado más de 33 años a la educación formal de adultos y la formación para el trabajo. Su misión es generar </a:t>
            </a:r>
            <a:r>
              <a:rPr lang="en-US" b="true" sz="2518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rentabilidad social y económica</a:t>
            </a:r>
            <a:r>
              <a:rPr lang="en-US" sz="251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contribuyendo a la reconstrucción del tejido social y mejorando la calidad de vida de las personas.</a:t>
            </a:r>
          </a:p>
          <a:p>
            <a:pPr algn="just" marL="0" indent="0" lvl="0">
              <a:lnSpc>
                <a:spcPts val="3777"/>
              </a:lnSpc>
            </a:pPr>
            <a:r>
              <a:rPr lang="en-US" sz="251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 través de sus servicios educativos alternativos, la institución se centra en grupos poblacionales vulnerables, brindando condiciones de dignidad, oportunidad y calidad. CORPOCEMPED se ha posicionado como un líder en la formación integral, adaptando programas a las </a:t>
            </a:r>
            <a:r>
              <a:rPr lang="en-US" b="true" sz="2518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necesidades de la comunidad</a:t>
            </a:r>
            <a:r>
              <a:rPr lang="en-US" sz="251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 respondiendo a los desafíos sociales actuales. Su enfoque inclusivo y su compromiso con la educación continua son pilares fundamentales que respaldan su trayectoria exitosa y su impacto positivo en la sociedad.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171804" y="1233048"/>
            <a:ext cx="13944391" cy="902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473"/>
              </a:lnSpc>
              <a:spcBef>
                <a:spcPct val="0"/>
              </a:spcBef>
            </a:pPr>
            <a:r>
              <a:rPr lang="en-US" b="true" sz="5338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RESEÑA HISTOORICA DE </a:t>
            </a:r>
            <a:r>
              <a:rPr lang="en-US" b="true" sz="5338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CORPOCEMPED</a:t>
            </a:r>
          </a:p>
        </p:txBody>
      </p:sp>
      <p:grpSp>
        <p:nvGrpSpPr>
          <p:cNvPr name="Group 12" id="12"/>
          <p:cNvGrpSpPr/>
          <p:nvPr/>
        </p:nvGrpSpPr>
        <p:grpSpPr>
          <a:xfrm rot="6861439">
            <a:off x="16852640" y="-639307"/>
            <a:ext cx="2041214" cy="2041214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51F">
                <a:alpha val="88627"/>
              </a:srgbClr>
            </a:solidFill>
            <a:ln w="47625" cap="sq">
              <a:solidFill>
                <a:srgbClr val="FFFDFD">
                  <a:alpha val="88627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47983" lIns="47983" bIns="47983" rIns="47983"/>
            <a:lstStyle/>
            <a:p>
              <a:pPr algn="ctr">
                <a:lnSpc>
                  <a:spcPts val="2225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6861439">
            <a:off x="16594727" y="548207"/>
            <a:ext cx="706904" cy="70690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581C4"/>
            </a:solidFill>
            <a:ln w="28575" cap="sq">
              <a:solidFill>
                <a:srgbClr val="FFFDFD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47983" lIns="47983" bIns="47983" rIns="47983"/>
            <a:lstStyle/>
            <a:p>
              <a:pPr algn="ctr">
                <a:lnSpc>
                  <a:spcPts val="2225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-753752">
            <a:off x="-2717694" y="7734823"/>
            <a:ext cx="6102068" cy="6091588"/>
            <a:chOff x="0" y="0"/>
            <a:chExt cx="913194" cy="91162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913194" cy="911625"/>
            </a:xfrm>
            <a:custGeom>
              <a:avLst/>
              <a:gdLst/>
              <a:ahLst/>
              <a:cxnLst/>
              <a:rect r="r" b="b" t="t" l="l"/>
              <a:pathLst>
                <a:path h="911625" w="913194">
                  <a:moveTo>
                    <a:pt x="456597" y="0"/>
                  </a:moveTo>
                  <a:cubicBezTo>
                    <a:pt x="204425" y="0"/>
                    <a:pt x="0" y="204074"/>
                    <a:pt x="0" y="455813"/>
                  </a:cubicBezTo>
                  <a:cubicBezTo>
                    <a:pt x="0" y="707551"/>
                    <a:pt x="204425" y="911625"/>
                    <a:pt x="456597" y="911625"/>
                  </a:cubicBezTo>
                  <a:cubicBezTo>
                    <a:pt x="708768" y="911625"/>
                    <a:pt x="913194" y="707551"/>
                    <a:pt x="913194" y="455813"/>
                  </a:cubicBezTo>
                  <a:cubicBezTo>
                    <a:pt x="913194" y="204074"/>
                    <a:pt x="708768" y="0"/>
                    <a:pt x="456597" y="0"/>
                  </a:cubicBezTo>
                  <a:close/>
                </a:path>
              </a:pathLst>
            </a:custGeom>
            <a:ln w="552450" cap="sq">
              <a:solidFill>
                <a:srgbClr val="FFFDFD">
                  <a:alpha val="88627"/>
                </a:srgbClr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85612" y="37840"/>
              <a:ext cx="741970" cy="788321"/>
            </a:xfrm>
            <a:prstGeom prst="rect">
              <a:avLst/>
            </a:prstGeom>
          </p:spPr>
          <p:txBody>
            <a:bodyPr anchor="ctr" rtlCol="false" tIns="47983" lIns="47983" bIns="47983" rIns="47983"/>
            <a:lstStyle/>
            <a:p>
              <a:pPr algn="ctr">
                <a:lnSpc>
                  <a:spcPts val="2225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5400000">
            <a:off x="491482" y="9007967"/>
            <a:ext cx="820709" cy="820709"/>
          </a:xfrm>
          <a:custGeom>
            <a:avLst/>
            <a:gdLst/>
            <a:ahLst/>
            <a:cxnLst/>
            <a:rect r="r" b="b" t="t" l="l"/>
            <a:pathLst>
              <a:path h="820709" w="820709">
                <a:moveTo>
                  <a:pt x="0" y="0"/>
                </a:moveTo>
                <a:lnTo>
                  <a:pt x="820709" y="0"/>
                </a:lnTo>
                <a:lnTo>
                  <a:pt x="820709" y="820708"/>
                </a:lnTo>
                <a:lnTo>
                  <a:pt x="0" y="8207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6012700" y="8605838"/>
            <a:ext cx="1756702" cy="1354733"/>
            <a:chOff x="0" y="0"/>
            <a:chExt cx="2342269" cy="180631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342269" cy="1628688"/>
            </a:xfrm>
            <a:custGeom>
              <a:avLst/>
              <a:gdLst/>
              <a:ahLst/>
              <a:cxnLst/>
              <a:rect r="r" b="b" t="t" l="l"/>
              <a:pathLst>
                <a:path h="1628688" w="2342269">
                  <a:moveTo>
                    <a:pt x="0" y="0"/>
                  </a:moveTo>
                  <a:lnTo>
                    <a:pt x="2342269" y="0"/>
                  </a:lnTo>
                  <a:lnTo>
                    <a:pt x="2342269" y="1628688"/>
                  </a:lnTo>
                  <a:lnTo>
                    <a:pt x="0" y="162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206983" y="1638213"/>
              <a:ext cx="1906031" cy="168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35"/>
                </a:lnSpc>
              </a:pPr>
              <a:r>
                <a:rPr lang="en-US" sz="924" i="true">
                  <a:solidFill>
                    <a:srgbClr val="FFFFFF"/>
                  </a:solidFill>
                  <a:latin typeface="Anantason SemiCondensed Italics"/>
                  <a:ea typeface="Anantason SemiCondensed Italics"/>
                  <a:cs typeface="Anantason SemiCondensed Italics"/>
                  <a:sym typeface="Anantason SemiCondensed Italics"/>
                </a:rPr>
                <a:t>Educación con sentido social</a:t>
              </a:r>
            </a:p>
          </p:txBody>
        </p:sp>
      </p:grpSp>
    </p:spTree>
  </p:cSld>
  <p:clrMapOvr>
    <a:masterClrMapping/>
  </p:clrMapOvr>
  <p:transition spd="slow">
    <p:cover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62698">
            <a:off x="15306290" y="-3684896"/>
            <a:ext cx="7369792" cy="7369792"/>
          </a:xfrm>
          <a:custGeom>
            <a:avLst/>
            <a:gdLst/>
            <a:ahLst/>
            <a:cxnLst/>
            <a:rect r="r" b="b" t="t" l="l"/>
            <a:pathLst>
              <a:path h="7369792" w="7369792">
                <a:moveTo>
                  <a:pt x="0" y="0"/>
                </a:moveTo>
                <a:lnTo>
                  <a:pt x="7369792" y="0"/>
                </a:lnTo>
                <a:lnTo>
                  <a:pt x="7369792" y="7369792"/>
                </a:lnTo>
                <a:lnTo>
                  <a:pt x="0" y="7369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606340" y="2043878"/>
            <a:ext cx="9982590" cy="7584772"/>
            <a:chOff x="0" y="0"/>
            <a:chExt cx="2346629" cy="178296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346629" cy="1782969"/>
            </a:xfrm>
            <a:custGeom>
              <a:avLst/>
              <a:gdLst/>
              <a:ahLst/>
              <a:cxnLst/>
              <a:rect r="r" b="b" t="t" l="l"/>
              <a:pathLst>
                <a:path h="1782969" w="2346629">
                  <a:moveTo>
                    <a:pt x="23266" y="0"/>
                  </a:moveTo>
                  <a:lnTo>
                    <a:pt x="2323363" y="0"/>
                  </a:lnTo>
                  <a:cubicBezTo>
                    <a:pt x="2329534" y="0"/>
                    <a:pt x="2335452" y="2451"/>
                    <a:pt x="2339815" y="6815"/>
                  </a:cubicBezTo>
                  <a:cubicBezTo>
                    <a:pt x="2344178" y="11178"/>
                    <a:pt x="2346629" y="17096"/>
                    <a:pt x="2346629" y="23266"/>
                  </a:cubicBezTo>
                  <a:lnTo>
                    <a:pt x="2346629" y="1759703"/>
                  </a:lnTo>
                  <a:cubicBezTo>
                    <a:pt x="2346629" y="1772552"/>
                    <a:pt x="2336213" y="1782969"/>
                    <a:pt x="2323363" y="1782969"/>
                  </a:cubicBezTo>
                  <a:lnTo>
                    <a:pt x="23266" y="1782969"/>
                  </a:lnTo>
                  <a:cubicBezTo>
                    <a:pt x="10417" y="1782969"/>
                    <a:pt x="0" y="1772552"/>
                    <a:pt x="0" y="1759703"/>
                  </a:cubicBezTo>
                  <a:lnTo>
                    <a:pt x="0" y="23266"/>
                  </a:lnTo>
                  <a:cubicBezTo>
                    <a:pt x="0" y="10417"/>
                    <a:pt x="10417" y="0"/>
                    <a:pt x="23266" y="0"/>
                  </a:cubicBezTo>
                  <a:close/>
                </a:path>
              </a:pathLst>
            </a:custGeom>
            <a:blipFill>
              <a:blip r:embed="rId5"/>
              <a:stretch>
                <a:fillRect l="-9324" t="0" r="-45341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28700" y="2441495"/>
            <a:ext cx="8784076" cy="3237496"/>
            <a:chOff x="0" y="0"/>
            <a:chExt cx="2313502" cy="85267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13502" cy="852674"/>
            </a:xfrm>
            <a:custGeom>
              <a:avLst/>
              <a:gdLst/>
              <a:ahLst/>
              <a:cxnLst/>
              <a:rect r="r" b="b" t="t" l="l"/>
              <a:pathLst>
                <a:path h="852674" w="2313502">
                  <a:moveTo>
                    <a:pt x="26441" y="0"/>
                  </a:moveTo>
                  <a:lnTo>
                    <a:pt x="2287061" y="0"/>
                  </a:lnTo>
                  <a:cubicBezTo>
                    <a:pt x="2294073" y="0"/>
                    <a:pt x="2300799" y="2786"/>
                    <a:pt x="2305757" y="7744"/>
                  </a:cubicBezTo>
                  <a:cubicBezTo>
                    <a:pt x="2310716" y="12703"/>
                    <a:pt x="2313502" y="19428"/>
                    <a:pt x="2313502" y="26441"/>
                  </a:cubicBezTo>
                  <a:lnTo>
                    <a:pt x="2313502" y="826233"/>
                  </a:lnTo>
                  <a:cubicBezTo>
                    <a:pt x="2313502" y="833246"/>
                    <a:pt x="2310716" y="839971"/>
                    <a:pt x="2305757" y="844930"/>
                  </a:cubicBezTo>
                  <a:cubicBezTo>
                    <a:pt x="2300799" y="849888"/>
                    <a:pt x="2294073" y="852674"/>
                    <a:pt x="2287061" y="852674"/>
                  </a:cubicBezTo>
                  <a:lnTo>
                    <a:pt x="26441" y="852674"/>
                  </a:lnTo>
                  <a:cubicBezTo>
                    <a:pt x="11838" y="852674"/>
                    <a:pt x="0" y="840836"/>
                    <a:pt x="0" y="826233"/>
                  </a:cubicBezTo>
                  <a:lnTo>
                    <a:pt x="0" y="26441"/>
                  </a:lnTo>
                  <a:cubicBezTo>
                    <a:pt x="0" y="11838"/>
                    <a:pt x="11838" y="0"/>
                    <a:pt x="26441" y="0"/>
                  </a:cubicBezTo>
                  <a:close/>
                </a:path>
              </a:pathLst>
            </a:custGeom>
            <a:solidFill>
              <a:srgbClr val="11689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19075"/>
              <a:ext cx="2313502" cy="10717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0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1411204" y="9962025"/>
            <a:ext cx="2186431" cy="901903"/>
          </a:xfrm>
          <a:custGeom>
            <a:avLst/>
            <a:gdLst/>
            <a:ahLst/>
            <a:cxnLst/>
            <a:rect r="r" b="b" t="t" l="l"/>
            <a:pathLst>
              <a:path h="901903" w="2186431">
                <a:moveTo>
                  <a:pt x="0" y="0"/>
                </a:moveTo>
                <a:lnTo>
                  <a:pt x="2186431" y="0"/>
                </a:lnTo>
                <a:lnTo>
                  <a:pt x="2186431" y="901903"/>
                </a:lnTo>
                <a:lnTo>
                  <a:pt x="0" y="9019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53191" y="775646"/>
            <a:ext cx="506109" cy="506109"/>
          </a:xfrm>
          <a:custGeom>
            <a:avLst/>
            <a:gdLst/>
            <a:ahLst/>
            <a:cxnLst/>
            <a:rect r="r" b="b" t="t" l="l"/>
            <a:pathLst>
              <a:path h="506109" w="506109">
                <a:moveTo>
                  <a:pt x="0" y="0"/>
                </a:moveTo>
                <a:lnTo>
                  <a:pt x="506109" y="0"/>
                </a:lnTo>
                <a:lnTo>
                  <a:pt x="506109" y="506108"/>
                </a:lnTo>
                <a:lnTo>
                  <a:pt x="0" y="5061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429659" y="6570735"/>
            <a:ext cx="4434014" cy="3506566"/>
          </a:xfrm>
          <a:custGeom>
            <a:avLst/>
            <a:gdLst/>
            <a:ahLst/>
            <a:cxnLst/>
            <a:rect r="r" b="b" t="t" l="l"/>
            <a:pathLst>
              <a:path h="3506566" w="4434014">
                <a:moveTo>
                  <a:pt x="0" y="0"/>
                </a:moveTo>
                <a:lnTo>
                  <a:pt x="4434014" y="0"/>
                </a:lnTo>
                <a:lnTo>
                  <a:pt x="4434014" y="3506566"/>
                </a:lnTo>
                <a:lnTo>
                  <a:pt x="0" y="3506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9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2" id="12"/>
          <p:cNvGrpSpPr/>
          <p:nvPr/>
        </p:nvGrpSpPr>
        <p:grpSpPr>
          <a:xfrm rot="0">
            <a:off x="1028700" y="6040941"/>
            <a:ext cx="9834973" cy="3237496"/>
            <a:chOff x="0" y="0"/>
            <a:chExt cx="2590281" cy="85267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590281" cy="852674"/>
            </a:xfrm>
            <a:custGeom>
              <a:avLst/>
              <a:gdLst/>
              <a:ahLst/>
              <a:cxnLst/>
              <a:rect r="r" b="b" t="t" l="l"/>
              <a:pathLst>
                <a:path h="852674" w="2590281">
                  <a:moveTo>
                    <a:pt x="23615" y="0"/>
                  </a:moveTo>
                  <a:lnTo>
                    <a:pt x="2566665" y="0"/>
                  </a:lnTo>
                  <a:cubicBezTo>
                    <a:pt x="2572929" y="0"/>
                    <a:pt x="2578935" y="2488"/>
                    <a:pt x="2583364" y="6917"/>
                  </a:cubicBezTo>
                  <a:cubicBezTo>
                    <a:pt x="2587793" y="11346"/>
                    <a:pt x="2590281" y="17352"/>
                    <a:pt x="2590281" y="23615"/>
                  </a:cubicBezTo>
                  <a:lnTo>
                    <a:pt x="2590281" y="829058"/>
                  </a:lnTo>
                  <a:cubicBezTo>
                    <a:pt x="2590281" y="835322"/>
                    <a:pt x="2587793" y="841328"/>
                    <a:pt x="2583364" y="845757"/>
                  </a:cubicBezTo>
                  <a:cubicBezTo>
                    <a:pt x="2578935" y="850186"/>
                    <a:pt x="2572929" y="852674"/>
                    <a:pt x="2566665" y="852674"/>
                  </a:cubicBezTo>
                  <a:lnTo>
                    <a:pt x="23615" y="852674"/>
                  </a:lnTo>
                  <a:cubicBezTo>
                    <a:pt x="17352" y="852674"/>
                    <a:pt x="11346" y="850186"/>
                    <a:pt x="6917" y="845757"/>
                  </a:cubicBezTo>
                  <a:cubicBezTo>
                    <a:pt x="2488" y="841328"/>
                    <a:pt x="0" y="835322"/>
                    <a:pt x="0" y="829058"/>
                  </a:cubicBezTo>
                  <a:lnTo>
                    <a:pt x="0" y="23615"/>
                  </a:lnTo>
                  <a:cubicBezTo>
                    <a:pt x="0" y="17352"/>
                    <a:pt x="2488" y="11346"/>
                    <a:pt x="6917" y="6917"/>
                  </a:cubicBezTo>
                  <a:cubicBezTo>
                    <a:pt x="11346" y="2488"/>
                    <a:pt x="17352" y="0"/>
                    <a:pt x="23615" y="0"/>
                  </a:cubicBezTo>
                  <a:close/>
                </a:path>
              </a:pathLst>
            </a:custGeom>
            <a:solidFill>
              <a:srgbClr val="F97918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19075"/>
              <a:ext cx="2590281" cy="10717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00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7164050" y="-2976199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388942" y="2638109"/>
            <a:ext cx="3984171" cy="793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sz="439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Misión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54993" y="3592439"/>
            <a:ext cx="7889007" cy="1198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Generamos rentabilidad social y económica para contribuir con la reconstrucción del tejido social y el mejoramiento de la calidad de vida.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897956" y="670658"/>
            <a:ext cx="14855236" cy="853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10"/>
              </a:lnSpc>
            </a:pPr>
            <a:r>
              <a:rPr lang="en-US" b="true" sz="5400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DIR</a:t>
            </a:r>
            <a:r>
              <a:rPr lang="en-US" b="true" sz="5400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ECCIONAMIENTO ESTRATÉGICO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88942" y="6218329"/>
            <a:ext cx="3984171" cy="793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sz="439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Visión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71975" y="7102910"/>
            <a:ext cx="9634548" cy="1861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CORPOCEMPED será una empresa sostenible social y económicamente, a través de proyectos de alto impacto social, tales como:</a:t>
            </a:r>
          </a:p>
          <a:p>
            <a:pPr algn="l" marL="453396" indent="-226698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Educación formal para Jóvenes en Extra-Edad y Población Adulta</a:t>
            </a:r>
          </a:p>
          <a:p>
            <a:pPr algn="l" marL="453396" indent="-226698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Programas de Educación para el Trabajo y el Desarrollo Humano</a:t>
            </a:r>
          </a:p>
          <a:p>
            <a:pPr algn="l" marL="453396" indent="-226698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Atención integral a grupos poblacionales vulnerables.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6012700" y="8605838"/>
            <a:ext cx="1756702" cy="1356187"/>
            <a:chOff x="0" y="0"/>
            <a:chExt cx="2342269" cy="180825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342269" cy="1628688"/>
            </a:xfrm>
            <a:custGeom>
              <a:avLst/>
              <a:gdLst/>
              <a:ahLst/>
              <a:cxnLst/>
              <a:rect r="r" b="b" t="t" l="l"/>
              <a:pathLst>
                <a:path h="1628688" w="2342269">
                  <a:moveTo>
                    <a:pt x="0" y="0"/>
                  </a:moveTo>
                  <a:lnTo>
                    <a:pt x="2342269" y="0"/>
                  </a:lnTo>
                  <a:lnTo>
                    <a:pt x="2342269" y="1628688"/>
                  </a:lnTo>
                  <a:lnTo>
                    <a:pt x="0" y="162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 rot="0">
              <a:off x="206983" y="1638213"/>
              <a:ext cx="1906031" cy="1700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35"/>
                </a:lnSpc>
              </a:pPr>
              <a:r>
                <a:rPr lang="en-US" sz="924" i="true">
                  <a:solidFill>
                    <a:srgbClr val="2471E4"/>
                  </a:solidFill>
                  <a:latin typeface="Anantason SemiCondensed Italics"/>
                  <a:ea typeface="Anantason SemiCondensed Italics"/>
                  <a:cs typeface="Anantason SemiCondensed Italics"/>
                  <a:sym typeface="Anantason SemiCondensed Italics"/>
                </a:rPr>
                <a:t>Educación con sentido social</a:t>
              </a:r>
            </a:p>
          </p:txBody>
        </p:sp>
      </p:grpSp>
    </p:spTree>
  </p:cSld>
  <p:clrMapOvr>
    <a:masterClrMapping/>
  </p:clrMapOvr>
  <p:transition spd="fast">
    <p:wipe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689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485856" y="-1650105"/>
            <a:ext cx="7355732" cy="6257646"/>
            <a:chOff x="0" y="0"/>
            <a:chExt cx="9807642" cy="8343528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1812206"/>
              <a:ext cx="9807642" cy="6531321"/>
              <a:chOff x="0" y="0"/>
              <a:chExt cx="1937312" cy="1290138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937312" cy="1290138"/>
              </a:xfrm>
              <a:custGeom>
                <a:avLst/>
                <a:gdLst/>
                <a:ahLst/>
                <a:cxnLst/>
                <a:rect r="r" b="b" t="t" l="l"/>
                <a:pathLst>
                  <a:path h="1290138" w="1937312">
                    <a:moveTo>
                      <a:pt x="53283" y="0"/>
                    </a:moveTo>
                    <a:lnTo>
                      <a:pt x="1884029" y="0"/>
                    </a:lnTo>
                    <a:cubicBezTo>
                      <a:pt x="1898161" y="0"/>
                      <a:pt x="1911713" y="5614"/>
                      <a:pt x="1921706" y="15606"/>
                    </a:cubicBezTo>
                    <a:cubicBezTo>
                      <a:pt x="1931698" y="25599"/>
                      <a:pt x="1937312" y="39151"/>
                      <a:pt x="1937312" y="53283"/>
                    </a:cubicBezTo>
                    <a:lnTo>
                      <a:pt x="1937312" y="1236855"/>
                    </a:lnTo>
                    <a:cubicBezTo>
                      <a:pt x="1937312" y="1250986"/>
                      <a:pt x="1931698" y="1264539"/>
                      <a:pt x="1921706" y="1274531"/>
                    </a:cubicBezTo>
                    <a:cubicBezTo>
                      <a:pt x="1911713" y="1284524"/>
                      <a:pt x="1898161" y="1290138"/>
                      <a:pt x="1884029" y="1290138"/>
                    </a:cubicBezTo>
                    <a:lnTo>
                      <a:pt x="53283" y="1290138"/>
                    </a:lnTo>
                    <a:cubicBezTo>
                      <a:pt x="39151" y="1290138"/>
                      <a:pt x="25599" y="1284524"/>
                      <a:pt x="15606" y="1274531"/>
                    </a:cubicBezTo>
                    <a:cubicBezTo>
                      <a:pt x="5614" y="1264539"/>
                      <a:pt x="0" y="1250986"/>
                      <a:pt x="0" y="1236855"/>
                    </a:cubicBezTo>
                    <a:lnTo>
                      <a:pt x="0" y="53283"/>
                    </a:lnTo>
                    <a:cubicBezTo>
                      <a:pt x="0" y="39151"/>
                      <a:pt x="5614" y="25599"/>
                      <a:pt x="15606" y="15606"/>
                    </a:cubicBezTo>
                    <a:cubicBezTo>
                      <a:pt x="25599" y="5614"/>
                      <a:pt x="39151" y="0"/>
                      <a:pt x="5328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38100"/>
                <a:ext cx="1937312" cy="132823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94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0">
              <a:off x="0" y="0"/>
              <a:ext cx="9807642" cy="8343528"/>
              <a:chOff x="0" y="0"/>
              <a:chExt cx="1139595" cy="969473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139595" cy="969473"/>
              </a:xfrm>
              <a:custGeom>
                <a:avLst/>
                <a:gdLst/>
                <a:ahLst/>
                <a:cxnLst/>
                <a:rect r="r" b="b" t="t" l="l"/>
                <a:pathLst>
                  <a:path h="969473" w="1139595">
                    <a:moveTo>
                      <a:pt x="53678" y="0"/>
                    </a:moveTo>
                    <a:lnTo>
                      <a:pt x="1085918" y="0"/>
                    </a:lnTo>
                    <a:cubicBezTo>
                      <a:pt x="1100154" y="0"/>
                      <a:pt x="1113807" y="5655"/>
                      <a:pt x="1123873" y="15722"/>
                    </a:cubicBezTo>
                    <a:cubicBezTo>
                      <a:pt x="1133940" y="25788"/>
                      <a:pt x="1139595" y="39441"/>
                      <a:pt x="1139595" y="53678"/>
                    </a:cubicBezTo>
                    <a:lnTo>
                      <a:pt x="1139595" y="915795"/>
                    </a:lnTo>
                    <a:cubicBezTo>
                      <a:pt x="1139595" y="930032"/>
                      <a:pt x="1133940" y="943685"/>
                      <a:pt x="1123873" y="953751"/>
                    </a:cubicBezTo>
                    <a:cubicBezTo>
                      <a:pt x="1113807" y="963818"/>
                      <a:pt x="1100154" y="969473"/>
                      <a:pt x="1085918" y="969473"/>
                    </a:cubicBezTo>
                    <a:lnTo>
                      <a:pt x="53678" y="969473"/>
                    </a:lnTo>
                    <a:cubicBezTo>
                      <a:pt x="24032" y="969473"/>
                      <a:pt x="0" y="945441"/>
                      <a:pt x="0" y="915795"/>
                    </a:cubicBezTo>
                    <a:lnTo>
                      <a:pt x="0" y="53678"/>
                    </a:lnTo>
                    <a:cubicBezTo>
                      <a:pt x="0" y="39441"/>
                      <a:pt x="5655" y="25788"/>
                      <a:pt x="15722" y="15722"/>
                    </a:cubicBezTo>
                    <a:cubicBezTo>
                      <a:pt x="25788" y="5655"/>
                      <a:pt x="39441" y="0"/>
                      <a:pt x="53678" y="0"/>
                    </a:cubicBezTo>
                    <a:close/>
                  </a:path>
                </a:pathLst>
              </a:custGeom>
              <a:blipFill>
                <a:blip r:embed="rId2">
                  <a:alphaModFix amt="18000"/>
                </a:blip>
                <a:stretch>
                  <a:fillRect l="-28573" t="0" r="0" b="-693"/>
                </a:stretch>
              </a:blipFill>
            </p:spPr>
          </p:sp>
        </p:grpSp>
      </p:grpSp>
      <p:sp>
        <p:nvSpPr>
          <p:cNvPr name="Freeform 8" id="8"/>
          <p:cNvSpPr/>
          <p:nvPr/>
        </p:nvSpPr>
        <p:spPr>
          <a:xfrm flipH="false" flipV="false" rot="0">
            <a:off x="7140833" y="276170"/>
            <a:ext cx="4006335" cy="2785790"/>
          </a:xfrm>
          <a:custGeom>
            <a:avLst/>
            <a:gdLst/>
            <a:ahLst/>
            <a:cxnLst/>
            <a:rect r="r" b="b" t="t" l="l"/>
            <a:pathLst>
              <a:path h="2785790" w="4006335">
                <a:moveTo>
                  <a:pt x="0" y="0"/>
                </a:moveTo>
                <a:lnTo>
                  <a:pt x="4006334" y="0"/>
                </a:lnTo>
                <a:lnTo>
                  <a:pt x="4006334" y="2785790"/>
                </a:lnTo>
                <a:lnTo>
                  <a:pt x="0" y="2785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494867" y="3081010"/>
            <a:ext cx="3260171" cy="288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361"/>
              </a:lnSpc>
              <a:spcBef>
                <a:spcPct val="0"/>
              </a:spcBef>
            </a:pPr>
            <a:r>
              <a:rPr lang="en-US" sz="2108" i="true" strike="noStrike" u="none">
                <a:solidFill>
                  <a:srgbClr val="2471E4"/>
                </a:solidFill>
                <a:latin typeface="Anantason SemiCondensed Italics"/>
                <a:ea typeface="Anantason SemiCondensed Italics"/>
                <a:cs typeface="Anantason SemiCondensed Italics"/>
                <a:sym typeface="Anantason SemiCondensed Italics"/>
              </a:rPr>
              <a:t>Educación con sentido social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6720688" y="1152519"/>
            <a:ext cx="1567312" cy="7981963"/>
          </a:xfrm>
          <a:custGeom>
            <a:avLst/>
            <a:gdLst/>
            <a:ahLst/>
            <a:cxnLst/>
            <a:rect r="r" b="b" t="t" l="l"/>
            <a:pathLst>
              <a:path h="7981963" w="1567312">
                <a:moveTo>
                  <a:pt x="0" y="0"/>
                </a:moveTo>
                <a:lnTo>
                  <a:pt x="1567312" y="0"/>
                </a:lnTo>
                <a:lnTo>
                  <a:pt x="1567312" y="7981962"/>
                </a:lnTo>
                <a:lnTo>
                  <a:pt x="0" y="79819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409277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19175" y="6091174"/>
            <a:ext cx="2664352" cy="508407"/>
          </a:xfrm>
          <a:custGeom>
            <a:avLst/>
            <a:gdLst/>
            <a:ahLst/>
            <a:cxnLst/>
            <a:rect r="r" b="b" t="t" l="l"/>
            <a:pathLst>
              <a:path h="508407" w="2664352">
                <a:moveTo>
                  <a:pt x="0" y="0"/>
                </a:moveTo>
                <a:lnTo>
                  <a:pt x="2664352" y="0"/>
                </a:lnTo>
                <a:lnTo>
                  <a:pt x="2664352" y="508407"/>
                </a:lnTo>
                <a:lnTo>
                  <a:pt x="0" y="5084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1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314443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095230" y="8877471"/>
            <a:ext cx="2664352" cy="508407"/>
          </a:xfrm>
          <a:custGeom>
            <a:avLst/>
            <a:gdLst/>
            <a:ahLst/>
            <a:cxnLst/>
            <a:rect r="r" b="b" t="t" l="l"/>
            <a:pathLst>
              <a:path h="508407" w="2664352">
                <a:moveTo>
                  <a:pt x="0" y="0"/>
                </a:moveTo>
                <a:lnTo>
                  <a:pt x="2664352" y="0"/>
                </a:lnTo>
                <a:lnTo>
                  <a:pt x="2664352" y="508408"/>
                </a:lnTo>
                <a:lnTo>
                  <a:pt x="0" y="508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1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314443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617288" y="8909066"/>
            <a:ext cx="2664352" cy="508407"/>
          </a:xfrm>
          <a:custGeom>
            <a:avLst/>
            <a:gdLst/>
            <a:ahLst/>
            <a:cxnLst/>
            <a:rect r="r" b="b" t="t" l="l"/>
            <a:pathLst>
              <a:path h="508407" w="2664352">
                <a:moveTo>
                  <a:pt x="0" y="0"/>
                </a:moveTo>
                <a:lnTo>
                  <a:pt x="2664352" y="0"/>
                </a:lnTo>
                <a:lnTo>
                  <a:pt x="2664352" y="508407"/>
                </a:lnTo>
                <a:lnTo>
                  <a:pt x="0" y="5084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1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314443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594948" y="5949190"/>
            <a:ext cx="2664352" cy="508407"/>
          </a:xfrm>
          <a:custGeom>
            <a:avLst/>
            <a:gdLst/>
            <a:ahLst/>
            <a:cxnLst/>
            <a:rect r="r" b="b" t="t" l="l"/>
            <a:pathLst>
              <a:path h="508407" w="2664352">
                <a:moveTo>
                  <a:pt x="0" y="0"/>
                </a:moveTo>
                <a:lnTo>
                  <a:pt x="2664352" y="0"/>
                </a:lnTo>
                <a:lnTo>
                  <a:pt x="2664352" y="508407"/>
                </a:lnTo>
                <a:lnTo>
                  <a:pt x="0" y="5084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1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314443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551305" y="2631632"/>
            <a:ext cx="3563495" cy="3459542"/>
            <a:chOff x="0" y="0"/>
            <a:chExt cx="938534" cy="91115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38534" cy="911155"/>
            </a:xfrm>
            <a:custGeom>
              <a:avLst/>
              <a:gdLst/>
              <a:ahLst/>
              <a:cxnLst/>
              <a:rect r="r" b="b" t="t" l="l"/>
              <a:pathLst>
                <a:path h="911155" w="938534">
                  <a:moveTo>
                    <a:pt x="110801" y="0"/>
                  </a:moveTo>
                  <a:lnTo>
                    <a:pt x="827733" y="0"/>
                  </a:lnTo>
                  <a:cubicBezTo>
                    <a:pt x="888926" y="0"/>
                    <a:pt x="938534" y="49607"/>
                    <a:pt x="938534" y="110801"/>
                  </a:cubicBezTo>
                  <a:lnTo>
                    <a:pt x="938534" y="800354"/>
                  </a:lnTo>
                  <a:cubicBezTo>
                    <a:pt x="938534" y="861548"/>
                    <a:pt x="888926" y="911155"/>
                    <a:pt x="827733" y="911155"/>
                  </a:cubicBezTo>
                  <a:lnTo>
                    <a:pt x="110801" y="911155"/>
                  </a:lnTo>
                  <a:cubicBezTo>
                    <a:pt x="49607" y="911155"/>
                    <a:pt x="0" y="861548"/>
                    <a:pt x="0" y="800354"/>
                  </a:cubicBezTo>
                  <a:lnTo>
                    <a:pt x="0" y="110801"/>
                  </a:lnTo>
                  <a:cubicBezTo>
                    <a:pt x="0" y="49607"/>
                    <a:pt x="49607" y="0"/>
                    <a:pt x="110801" y="0"/>
                  </a:cubicBezTo>
                  <a:close/>
                </a:path>
              </a:pathLst>
            </a:custGeom>
            <a:solidFill>
              <a:srgbClr val="116897"/>
            </a:solidFill>
            <a:ln w="47625" cap="rnd">
              <a:solidFill>
                <a:srgbClr val="F97918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938534" cy="9492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4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4645755" y="5591175"/>
            <a:ext cx="3563302" cy="3317891"/>
            <a:chOff x="0" y="0"/>
            <a:chExt cx="938483" cy="87384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938483" cy="873848"/>
            </a:xfrm>
            <a:custGeom>
              <a:avLst/>
              <a:gdLst/>
              <a:ahLst/>
              <a:cxnLst/>
              <a:rect r="r" b="b" t="t" l="l"/>
              <a:pathLst>
                <a:path h="873848" w="938483">
                  <a:moveTo>
                    <a:pt x="65180" y="0"/>
                  </a:moveTo>
                  <a:lnTo>
                    <a:pt x="873303" y="0"/>
                  </a:lnTo>
                  <a:cubicBezTo>
                    <a:pt x="890589" y="0"/>
                    <a:pt x="907168" y="6867"/>
                    <a:pt x="919392" y="19091"/>
                  </a:cubicBezTo>
                  <a:cubicBezTo>
                    <a:pt x="931616" y="31315"/>
                    <a:pt x="938483" y="47894"/>
                    <a:pt x="938483" y="65180"/>
                  </a:cubicBezTo>
                  <a:lnTo>
                    <a:pt x="938483" y="808667"/>
                  </a:lnTo>
                  <a:cubicBezTo>
                    <a:pt x="938483" y="844665"/>
                    <a:pt x="909301" y="873848"/>
                    <a:pt x="873303" y="873848"/>
                  </a:cubicBezTo>
                  <a:lnTo>
                    <a:pt x="65180" y="873848"/>
                  </a:lnTo>
                  <a:cubicBezTo>
                    <a:pt x="47894" y="873848"/>
                    <a:pt x="31315" y="866981"/>
                    <a:pt x="19091" y="854757"/>
                  </a:cubicBezTo>
                  <a:cubicBezTo>
                    <a:pt x="6867" y="842533"/>
                    <a:pt x="0" y="825954"/>
                    <a:pt x="0" y="808667"/>
                  </a:cubicBezTo>
                  <a:lnTo>
                    <a:pt x="0" y="65180"/>
                  </a:lnTo>
                  <a:cubicBezTo>
                    <a:pt x="0" y="47894"/>
                    <a:pt x="6867" y="31315"/>
                    <a:pt x="19091" y="19091"/>
                  </a:cubicBezTo>
                  <a:cubicBezTo>
                    <a:pt x="31315" y="6867"/>
                    <a:pt x="47894" y="0"/>
                    <a:pt x="65180" y="0"/>
                  </a:cubicBezTo>
                  <a:close/>
                </a:path>
              </a:pathLst>
            </a:custGeom>
            <a:solidFill>
              <a:srgbClr val="116897"/>
            </a:solidFill>
            <a:ln w="57150" cap="rnd">
              <a:solidFill>
                <a:srgbClr val="2EEDE7"/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219075"/>
              <a:ext cx="938483" cy="10929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50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162685" y="5439849"/>
            <a:ext cx="3563302" cy="3469217"/>
            <a:chOff x="0" y="0"/>
            <a:chExt cx="938483" cy="91370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938483" cy="913703"/>
            </a:xfrm>
            <a:custGeom>
              <a:avLst/>
              <a:gdLst/>
              <a:ahLst/>
              <a:cxnLst/>
              <a:rect r="r" b="b" t="t" l="l"/>
              <a:pathLst>
                <a:path h="913703" w="938483">
                  <a:moveTo>
                    <a:pt x="110807" y="0"/>
                  </a:moveTo>
                  <a:lnTo>
                    <a:pt x="827676" y="0"/>
                  </a:lnTo>
                  <a:cubicBezTo>
                    <a:pt x="888873" y="0"/>
                    <a:pt x="938483" y="49610"/>
                    <a:pt x="938483" y="110807"/>
                  </a:cubicBezTo>
                  <a:lnTo>
                    <a:pt x="938483" y="802896"/>
                  </a:lnTo>
                  <a:cubicBezTo>
                    <a:pt x="938483" y="864093"/>
                    <a:pt x="888873" y="913703"/>
                    <a:pt x="827676" y="913703"/>
                  </a:cubicBezTo>
                  <a:lnTo>
                    <a:pt x="110807" y="913703"/>
                  </a:lnTo>
                  <a:cubicBezTo>
                    <a:pt x="49610" y="913703"/>
                    <a:pt x="0" y="864093"/>
                    <a:pt x="0" y="802896"/>
                  </a:cubicBezTo>
                  <a:lnTo>
                    <a:pt x="0" y="110807"/>
                  </a:lnTo>
                  <a:cubicBezTo>
                    <a:pt x="0" y="49610"/>
                    <a:pt x="49610" y="0"/>
                    <a:pt x="110807" y="0"/>
                  </a:cubicBezTo>
                  <a:close/>
                </a:path>
              </a:pathLst>
            </a:custGeom>
            <a:solidFill>
              <a:srgbClr val="116897"/>
            </a:solidFill>
            <a:ln w="47625" cap="rnd">
              <a:solidFill>
                <a:srgbClr val="FF7300"/>
              </a:solidFill>
              <a:prstDash val="solid"/>
              <a:round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938483" cy="9518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94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3976470" y="2631632"/>
            <a:ext cx="3563303" cy="3317558"/>
            <a:chOff x="0" y="0"/>
            <a:chExt cx="938483" cy="8737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938483" cy="873760"/>
            </a:xfrm>
            <a:custGeom>
              <a:avLst/>
              <a:gdLst/>
              <a:ahLst/>
              <a:cxnLst/>
              <a:rect r="r" b="b" t="t" l="l"/>
              <a:pathLst>
                <a:path h="873760" w="938483">
                  <a:moveTo>
                    <a:pt x="65180" y="0"/>
                  </a:moveTo>
                  <a:lnTo>
                    <a:pt x="873303" y="0"/>
                  </a:lnTo>
                  <a:cubicBezTo>
                    <a:pt x="890589" y="0"/>
                    <a:pt x="907168" y="6867"/>
                    <a:pt x="919392" y="19091"/>
                  </a:cubicBezTo>
                  <a:cubicBezTo>
                    <a:pt x="931616" y="31315"/>
                    <a:pt x="938483" y="47894"/>
                    <a:pt x="938483" y="65180"/>
                  </a:cubicBezTo>
                  <a:lnTo>
                    <a:pt x="938483" y="808580"/>
                  </a:lnTo>
                  <a:cubicBezTo>
                    <a:pt x="938483" y="825867"/>
                    <a:pt x="931616" y="842445"/>
                    <a:pt x="919392" y="854669"/>
                  </a:cubicBezTo>
                  <a:cubicBezTo>
                    <a:pt x="907168" y="866893"/>
                    <a:pt x="890589" y="873760"/>
                    <a:pt x="873303" y="873760"/>
                  </a:cubicBezTo>
                  <a:lnTo>
                    <a:pt x="65180" y="873760"/>
                  </a:lnTo>
                  <a:cubicBezTo>
                    <a:pt x="47894" y="873760"/>
                    <a:pt x="31315" y="866893"/>
                    <a:pt x="19091" y="854669"/>
                  </a:cubicBezTo>
                  <a:cubicBezTo>
                    <a:pt x="6867" y="842445"/>
                    <a:pt x="0" y="825867"/>
                    <a:pt x="0" y="808580"/>
                  </a:cubicBezTo>
                  <a:lnTo>
                    <a:pt x="0" y="65180"/>
                  </a:lnTo>
                  <a:cubicBezTo>
                    <a:pt x="0" y="47894"/>
                    <a:pt x="6867" y="31315"/>
                    <a:pt x="19091" y="19091"/>
                  </a:cubicBezTo>
                  <a:cubicBezTo>
                    <a:pt x="31315" y="6867"/>
                    <a:pt x="47894" y="0"/>
                    <a:pt x="65180" y="0"/>
                  </a:cubicBezTo>
                  <a:close/>
                </a:path>
              </a:pathLst>
            </a:custGeom>
            <a:solidFill>
              <a:srgbClr val="116897"/>
            </a:solidFill>
            <a:ln w="57150" cap="rnd">
              <a:solidFill>
                <a:srgbClr val="2EEDE7"/>
              </a:solidFill>
              <a:prstDash val="solid"/>
              <a:round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219075"/>
              <a:ext cx="938483" cy="10928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50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548481" y="2404887"/>
            <a:ext cx="3566319" cy="737458"/>
            <a:chOff x="0" y="0"/>
            <a:chExt cx="939277" cy="194228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939277" cy="194228"/>
            </a:xfrm>
            <a:custGeom>
              <a:avLst/>
              <a:gdLst/>
              <a:ahLst/>
              <a:cxnLst/>
              <a:rect r="r" b="b" t="t" l="l"/>
              <a:pathLst>
                <a:path h="194228" w="939277">
                  <a:moveTo>
                    <a:pt x="97114" y="0"/>
                  </a:moveTo>
                  <a:lnTo>
                    <a:pt x="842164" y="0"/>
                  </a:lnTo>
                  <a:cubicBezTo>
                    <a:pt x="867920" y="0"/>
                    <a:pt x="892621" y="10232"/>
                    <a:pt x="910833" y="28444"/>
                  </a:cubicBezTo>
                  <a:cubicBezTo>
                    <a:pt x="929046" y="46656"/>
                    <a:pt x="939277" y="71358"/>
                    <a:pt x="939277" y="97114"/>
                  </a:cubicBezTo>
                  <a:lnTo>
                    <a:pt x="939277" y="97114"/>
                  </a:lnTo>
                  <a:cubicBezTo>
                    <a:pt x="939277" y="122870"/>
                    <a:pt x="929046" y="147571"/>
                    <a:pt x="910833" y="165784"/>
                  </a:cubicBezTo>
                  <a:cubicBezTo>
                    <a:pt x="892621" y="183996"/>
                    <a:pt x="867920" y="194228"/>
                    <a:pt x="842164" y="194228"/>
                  </a:cubicBezTo>
                  <a:lnTo>
                    <a:pt x="97114" y="194228"/>
                  </a:lnTo>
                  <a:cubicBezTo>
                    <a:pt x="71358" y="194228"/>
                    <a:pt x="46656" y="183996"/>
                    <a:pt x="28444" y="165784"/>
                  </a:cubicBezTo>
                  <a:cubicBezTo>
                    <a:pt x="10232" y="147571"/>
                    <a:pt x="0" y="122870"/>
                    <a:pt x="0" y="97114"/>
                  </a:cubicBezTo>
                  <a:lnTo>
                    <a:pt x="0" y="97114"/>
                  </a:lnTo>
                  <a:cubicBezTo>
                    <a:pt x="0" y="71358"/>
                    <a:pt x="10232" y="46656"/>
                    <a:pt x="28444" y="28444"/>
                  </a:cubicBezTo>
                  <a:cubicBezTo>
                    <a:pt x="46656" y="10232"/>
                    <a:pt x="71358" y="0"/>
                    <a:pt x="9711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939277" cy="2323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4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4645755" y="5251021"/>
            <a:ext cx="3563302" cy="737458"/>
            <a:chOff x="0" y="0"/>
            <a:chExt cx="938483" cy="194228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938483" cy="194228"/>
            </a:xfrm>
            <a:custGeom>
              <a:avLst/>
              <a:gdLst/>
              <a:ahLst/>
              <a:cxnLst/>
              <a:rect r="r" b="b" t="t" l="l"/>
              <a:pathLst>
                <a:path h="194228" w="938483">
                  <a:moveTo>
                    <a:pt x="97114" y="0"/>
                  </a:moveTo>
                  <a:lnTo>
                    <a:pt x="841369" y="0"/>
                  </a:lnTo>
                  <a:cubicBezTo>
                    <a:pt x="867125" y="0"/>
                    <a:pt x="891827" y="10232"/>
                    <a:pt x="910039" y="28444"/>
                  </a:cubicBezTo>
                  <a:cubicBezTo>
                    <a:pt x="928251" y="46656"/>
                    <a:pt x="938483" y="71358"/>
                    <a:pt x="938483" y="97114"/>
                  </a:cubicBezTo>
                  <a:lnTo>
                    <a:pt x="938483" y="97114"/>
                  </a:lnTo>
                  <a:cubicBezTo>
                    <a:pt x="938483" y="122870"/>
                    <a:pt x="928251" y="147571"/>
                    <a:pt x="910039" y="165784"/>
                  </a:cubicBezTo>
                  <a:cubicBezTo>
                    <a:pt x="891827" y="183996"/>
                    <a:pt x="867125" y="194228"/>
                    <a:pt x="841369" y="194228"/>
                  </a:cubicBezTo>
                  <a:lnTo>
                    <a:pt x="97114" y="194228"/>
                  </a:lnTo>
                  <a:cubicBezTo>
                    <a:pt x="71358" y="194228"/>
                    <a:pt x="46656" y="183996"/>
                    <a:pt x="28444" y="165784"/>
                  </a:cubicBezTo>
                  <a:cubicBezTo>
                    <a:pt x="10232" y="147571"/>
                    <a:pt x="0" y="122870"/>
                    <a:pt x="0" y="97114"/>
                  </a:cubicBezTo>
                  <a:lnTo>
                    <a:pt x="0" y="97114"/>
                  </a:lnTo>
                  <a:cubicBezTo>
                    <a:pt x="0" y="71358"/>
                    <a:pt x="10232" y="46656"/>
                    <a:pt x="28444" y="28444"/>
                  </a:cubicBezTo>
                  <a:cubicBezTo>
                    <a:pt x="46656" y="10232"/>
                    <a:pt x="71358" y="0"/>
                    <a:pt x="9711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38100"/>
              <a:ext cx="938483" cy="2323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4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0162685" y="5251021"/>
            <a:ext cx="3563302" cy="737458"/>
            <a:chOff x="0" y="0"/>
            <a:chExt cx="938483" cy="194228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938483" cy="194228"/>
            </a:xfrm>
            <a:custGeom>
              <a:avLst/>
              <a:gdLst/>
              <a:ahLst/>
              <a:cxnLst/>
              <a:rect r="r" b="b" t="t" l="l"/>
              <a:pathLst>
                <a:path h="194228" w="938483">
                  <a:moveTo>
                    <a:pt x="97114" y="0"/>
                  </a:moveTo>
                  <a:lnTo>
                    <a:pt x="841369" y="0"/>
                  </a:lnTo>
                  <a:cubicBezTo>
                    <a:pt x="867125" y="0"/>
                    <a:pt x="891827" y="10232"/>
                    <a:pt x="910039" y="28444"/>
                  </a:cubicBezTo>
                  <a:cubicBezTo>
                    <a:pt x="928251" y="46656"/>
                    <a:pt x="938483" y="71358"/>
                    <a:pt x="938483" y="97114"/>
                  </a:cubicBezTo>
                  <a:lnTo>
                    <a:pt x="938483" y="97114"/>
                  </a:lnTo>
                  <a:cubicBezTo>
                    <a:pt x="938483" y="122870"/>
                    <a:pt x="928251" y="147571"/>
                    <a:pt x="910039" y="165784"/>
                  </a:cubicBezTo>
                  <a:cubicBezTo>
                    <a:pt x="891827" y="183996"/>
                    <a:pt x="867125" y="194228"/>
                    <a:pt x="841369" y="194228"/>
                  </a:cubicBezTo>
                  <a:lnTo>
                    <a:pt x="97114" y="194228"/>
                  </a:lnTo>
                  <a:cubicBezTo>
                    <a:pt x="71358" y="194228"/>
                    <a:pt x="46656" y="183996"/>
                    <a:pt x="28444" y="165784"/>
                  </a:cubicBezTo>
                  <a:cubicBezTo>
                    <a:pt x="10232" y="147571"/>
                    <a:pt x="0" y="122870"/>
                    <a:pt x="0" y="97114"/>
                  </a:cubicBezTo>
                  <a:lnTo>
                    <a:pt x="0" y="97114"/>
                  </a:lnTo>
                  <a:cubicBezTo>
                    <a:pt x="0" y="71358"/>
                    <a:pt x="10232" y="46656"/>
                    <a:pt x="28444" y="28444"/>
                  </a:cubicBezTo>
                  <a:cubicBezTo>
                    <a:pt x="46656" y="10232"/>
                    <a:pt x="71358" y="0"/>
                    <a:pt x="9711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38100"/>
              <a:ext cx="938483" cy="2323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4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3976470" y="2404887"/>
            <a:ext cx="3563303" cy="737458"/>
            <a:chOff x="0" y="0"/>
            <a:chExt cx="938483" cy="194228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938483" cy="194228"/>
            </a:xfrm>
            <a:custGeom>
              <a:avLst/>
              <a:gdLst/>
              <a:ahLst/>
              <a:cxnLst/>
              <a:rect r="r" b="b" t="t" l="l"/>
              <a:pathLst>
                <a:path h="194228" w="938483">
                  <a:moveTo>
                    <a:pt x="97114" y="0"/>
                  </a:moveTo>
                  <a:lnTo>
                    <a:pt x="841369" y="0"/>
                  </a:lnTo>
                  <a:cubicBezTo>
                    <a:pt x="867125" y="0"/>
                    <a:pt x="891827" y="10232"/>
                    <a:pt x="910039" y="28444"/>
                  </a:cubicBezTo>
                  <a:cubicBezTo>
                    <a:pt x="928251" y="46656"/>
                    <a:pt x="938483" y="71358"/>
                    <a:pt x="938483" y="97114"/>
                  </a:cubicBezTo>
                  <a:lnTo>
                    <a:pt x="938483" y="97114"/>
                  </a:lnTo>
                  <a:cubicBezTo>
                    <a:pt x="938483" y="122870"/>
                    <a:pt x="928251" y="147571"/>
                    <a:pt x="910039" y="165784"/>
                  </a:cubicBezTo>
                  <a:cubicBezTo>
                    <a:pt x="891827" y="183996"/>
                    <a:pt x="867125" y="194228"/>
                    <a:pt x="841369" y="194228"/>
                  </a:cubicBezTo>
                  <a:lnTo>
                    <a:pt x="97114" y="194228"/>
                  </a:lnTo>
                  <a:cubicBezTo>
                    <a:pt x="71358" y="194228"/>
                    <a:pt x="46656" y="183996"/>
                    <a:pt x="28444" y="165784"/>
                  </a:cubicBezTo>
                  <a:cubicBezTo>
                    <a:pt x="10232" y="147571"/>
                    <a:pt x="0" y="122870"/>
                    <a:pt x="0" y="97114"/>
                  </a:cubicBezTo>
                  <a:lnTo>
                    <a:pt x="0" y="97114"/>
                  </a:lnTo>
                  <a:cubicBezTo>
                    <a:pt x="0" y="71358"/>
                    <a:pt x="10232" y="46656"/>
                    <a:pt x="28444" y="28444"/>
                  </a:cubicBezTo>
                  <a:cubicBezTo>
                    <a:pt x="46656" y="10232"/>
                    <a:pt x="71358" y="0"/>
                    <a:pt x="9711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38100"/>
              <a:ext cx="938483" cy="2323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4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-7009701">
            <a:off x="16290292" y="8754791"/>
            <a:ext cx="4022254" cy="4016691"/>
            <a:chOff x="0" y="0"/>
            <a:chExt cx="912888" cy="911625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912888" cy="911625"/>
            </a:xfrm>
            <a:custGeom>
              <a:avLst/>
              <a:gdLst/>
              <a:ahLst/>
              <a:cxnLst/>
              <a:rect r="r" b="b" t="t" l="l"/>
              <a:pathLst>
                <a:path h="911625" w="912888">
                  <a:moveTo>
                    <a:pt x="456444" y="0"/>
                  </a:moveTo>
                  <a:cubicBezTo>
                    <a:pt x="204357" y="0"/>
                    <a:pt x="0" y="204074"/>
                    <a:pt x="0" y="455813"/>
                  </a:cubicBezTo>
                  <a:cubicBezTo>
                    <a:pt x="0" y="707551"/>
                    <a:pt x="204357" y="911625"/>
                    <a:pt x="456444" y="911625"/>
                  </a:cubicBezTo>
                  <a:cubicBezTo>
                    <a:pt x="708531" y="911625"/>
                    <a:pt x="912888" y="707551"/>
                    <a:pt x="912888" y="455813"/>
                  </a:cubicBezTo>
                  <a:cubicBezTo>
                    <a:pt x="912888" y="204074"/>
                    <a:pt x="708531" y="0"/>
                    <a:pt x="456444" y="0"/>
                  </a:cubicBezTo>
                  <a:close/>
                </a:path>
              </a:pathLst>
            </a:custGeom>
            <a:ln w="552450" cap="sq">
              <a:solidFill>
                <a:srgbClr val="FF751F"/>
              </a:solidFill>
              <a:prstDash val="solid"/>
              <a:miter/>
            </a:ln>
          </p:spPr>
        </p:sp>
        <p:sp>
          <p:nvSpPr>
            <p:cNvPr name="TextBox 41" id="41"/>
            <p:cNvSpPr txBox="true"/>
            <p:nvPr/>
          </p:nvSpPr>
          <p:spPr>
            <a:xfrm>
              <a:off x="85583" y="37840"/>
              <a:ext cx="741721" cy="788321"/>
            </a:xfrm>
            <a:prstGeom prst="rect">
              <a:avLst/>
            </a:prstGeom>
          </p:spPr>
          <p:txBody>
            <a:bodyPr anchor="ctr" rtlCol="false" tIns="47983" lIns="47983" bIns="47983" rIns="47983"/>
            <a:lstStyle/>
            <a:p>
              <a:pPr algn="ctr" marL="0" indent="0" lvl="0">
                <a:lnSpc>
                  <a:spcPts val="2225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-2839165" y="8404041"/>
            <a:ext cx="7599467" cy="4688015"/>
            <a:chOff x="0" y="0"/>
            <a:chExt cx="888071" cy="54784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5049" y="0"/>
              <a:ext cx="877973" cy="547840"/>
            </a:xfrm>
            <a:custGeom>
              <a:avLst/>
              <a:gdLst/>
              <a:ahLst/>
              <a:cxnLst/>
              <a:rect r="r" b="b" t="t" l="l"/>
              <a:pathLst>
                <a:path h="547840" w="877973">
                  <a:moveTo>
                    <a:pt x="873918" y="286193"/>
                  </a:moveTo>
                  <a:lnTo>
                    <a:pt x="688926" y="535567"/>
                  </a:lnTo>
                  <a:cubicBezTo>
                    <a:pt x="683199" y="543287"/>
                    <a:pt x="674154" y="547840"/>
                    <a:pt x="664541" y="547840"/>
                  </a:cubicBezTo>
                  <a:lnTo>
                    <a:pt x="213432" y="547840"/>
                  </a:lnTo>
                  <a:cubicBezTo>
                    <a:pt x="203819" y="547840"/>
                    <a:pt x="194774" y="543287"/>
                    <a:pt x="189047" y="535567"/>
                  </a:cubicBezTo>
                  <a:lnTo>
                    <a:pt x="4055" y="286193"/>
                  </a:lnTo>
                  <a:cubicBezTo>
                    <a:pt x="-1352" y="278904"/>
                    <a:pt x="-1352" y="268936"/>
                    <a:pt x="4055" y="261647"/>
                  </a:cubicBezTo>
                  <a:lnTo>
                    <a:pt x="189047" y="12273"/>
                  </a:lnTo>
                  <a:cubicBezTo>
                    <a:pt x="194774" y="4552"/>
                    <a:pt x="203819" y="0"/>
                    <a:pt x="213432" y="0"/>
                  </a:cubicBezTo>
                  <a:lnTo>
                    <a:pt x="664541" y="0"/>
                  </a:lnTo>
                  <a:cubicBezTo>
                    <a:pt x="674154" y="0"/>
                    <a:pt x="683199" y="4552"/>
                    <a:pt x="688926" y="12273"/>
                  </a:cubicBezTo>
                  <a:lnTo>
                    <a:pt x="873918" y="261647"/>
                  </a:lnTo>
                  <a:cubicBezTo>
                    <a:pt x="879325" y="268936"/>
                    <a:pt x="879325" y="278904"/>
                    <a:pt x="873918" y="286193"/>
                  </a:cubicBezTo>
                  <a:close/>
                </a:path>
              </a:pathLst>
            </a:custGeom>
            <a:solidFill>
              <a:srgbClr val="5779A1">
                <a:alpha val="5568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44" id="44"/>
            <p:cNvSpPr txBox="true"/>
            <p:nvPr/>
          </p:nvSpPr>
          <p:spPr>
            <a:xfrm>
              <a:off x="114300" y="-47625"/>
              <a:ext cx="659471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5" id="45"/>
          <p:cNvGrpSpPr/>
          <p:nvPr/>
        </p:nvGrpSpPr>
        <p:grpSpPr>
          <a:xfrm rot="0">
            <a:off x="-1941976" y="9394818"/>
            <a:ext cx="11490893" cy="5977256"/>
            <a:chOff x="0" y="0"/>
            <a:chExt cx="1342822" cy="6985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6179" y="0"/>
              <a:ext cx="1330463" cy="698500"/>
            </a:xfrm>
            <a:custGeom>
              <a:avLst/>
              <a:gdLst/>
              <a:ahLst/>
              <a:cxnLst/>
              <a:rect r="r" b="b" t="t" l="l"/>
              <a:pathLst>
                <a:path h="698500" w="1330463">
                  <a:moveTo>
                    <a:pt x="1325123" y="369050"/>
                  </a:moveTo>
                  <a:lnTo>
                    <a:pt x="1144963" y="678700"/>
                  </a:lnTo>
                  <a:cubicBezTo>
                    <a:pt x="1137830" y="690959"/>
                    <a:pt x="1124718" y="698500"/>
                    <a:pt x="1110535" y="698500"/>
                  </a:cubicBezTo>
                  <a:lnTo>
                    <a:pt x="219928" y="698500"/>
                  </a:lnTo>
                  <a:cubicBezTo>
                    <a:pt x="205746" y="698500"/>
                    <a:pt x="192633" y="690959"/>
                    <a:pt x="185501" y="678700"/>
                  </a:cubicBezTo>
                  <a:lnTo>
                    <a:pt x="5341" y="369050"/>
                  </a:lnTo>
                  <a:cubicBezTo>
                    <a:pt x="-1780" y="356810"/>
                    <a:pt x="-1780" y="341690"/>
                    <a:pt x="5341" y="329450"/>
                  </a:cubicBezTo>
                  <a:lnTo>
                    <a:pt x="185501" y="19800"/>
                  </a:lnTo>
                  <a:cubicBezTo>
                    <a:pt x="192633" y="7541"/>
                    <a:pt x="205746" y="0"/>
                    <a:pt x="219928" y="0"/>
                  </a:cubicBezTo>
                  <a:lnTo>
                    <a:pt x="1110535" y="0"/>
                  </a:lnTo>
                  <a:cubicBezTo>
                    <a:pt x="1124718" y="0"/>
                    <a:pt x="1137830" y="7541"/>
                    <a:pt x="1144963" y="19800"/>
                  </a:cubicBezTo>
                  <a:lnTo>
                    <a:pt x="1325123" y="329450"/>
                  </a:lnTo>
                  <a:cubicBezTo>
                    <a:pt x="1332244" y="341690"/>
                    <a:pt x="1332244" y="356810"/>
                    <a:pt x="1325123" y="369050"/>
                  </a:cubicBezTo>
                  <a:close/>
                </a:path>
              </a:pathLst>
            </a:custGeom>
            <a:solidFill>
              <a:srgbClr val="101D56"/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114300" y="-47625"/>
              <a:ext cx="1114222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48" id="48"/>
          <p:cNvSpPr/>
          <p:nvPr/>
        </p:nvSpPr>
        <p:spPr>
          <a:xfrm flipH="false" flipV="false" rot="0">
            <a:off x="551305" y="9962025"/>
            <a:ext cx="2186431" cy="901903"/>
          </a:xfrm>
          <a:custGeom>
            <a:avLst/>
            <a:gdLst/>
            <a:ahLst/>
            <a:cxnLst/>
            <a:rect r="r" b="b" t="t" l="l"/>
            <a:pathLst>
              <a:path h="901903" w="2186431">
                <a:moveTo>
                  <a:pt x="0" y="0"/>
                </a:moveTo>
                <a:lnTo>
                  <a:pt x="2186431" y="0"/>
                </a:lnTo>
                <a:lnTo>
                  <a:pt x="2186431" y="901903"/>
                </a:lnTo>
                <a:lnTo>
                  <a:pt x="0" y="9019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9" id="49"/>
          <p:cNvSpPr txBox="true"/>
          <p:nvPr/>
        </p:nvSpPr>
        <p:spPr>
          <a:xfrm rot="0">
            <a:off x="6232922" y="3442850"/>
            <a:ext cx="5822156" cy="6517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7"/>
              </a:lnSpc>
            </a:pPr>
            <a:r>
              <a:rPr lang="en-US" b="true" sz="3591">
                <a:solidFill>
                  <a:srgbClr val="0049AB"/>
                </a:solidFill>
                <a:latin typeface="Poppins Bold"/>
                <a:ea typeface="Poppins Bold"/>
                <a:cs typeface="Poppins Bold"/>
                <a:sym typeface="Poppins Bold"/>
              </a:rPr>
              <a:t>VALORES CORPORATIVOS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548481" y="3490475"/>
            <a:ext cx="3527002" cy="2176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8"/>
              </a:lnSpc>
            </a:pPr>
            <a:r>
              <a:rPr lang="en-US" sz="204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Cumplir con los compromisos adquiridos como miembro de la institución, con el nombre de la misma y con los demás seres humanos.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4663905" y="6312784"/>
            <a:ext cx="3545152" cy="1815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8"/>
              </a:lnSpc>
            </a:pPr>
            <a:r>
              <a:rPr lang="en-US" sz="204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Tomar las decisiones sólo cuando se esté en capacidad de llevarlas a cabo con eficiencia y productividad.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0301713" y="6112304"/>
            <a:ext cx="3295501" cy="2538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8"/>
              </a:lnSpc>
            </a:pPr>
            <a:r>
              <a:rPr lang="en-US" sz="204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Brindar respuestas oportunas y pertinentes a las inquietudes y observaciones presentadas por los clientes internos y externos de la Institución.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4077454" y="3502021"/>
            <a:ext cx="3328699" cy="1815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8"/>
              </a:lnSpc>
            </a:pPr>
            <a:r>
              <a:rPr lang="en-US" sz="204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Contribuir con la solución de las dificultades que puedan presentárseles a los miembros de la comunidad Institucional.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653662" y="2517515"/>
            <a:ext cx="1304776" cy="435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7"/>
              </a:lnSpc>
            </a:pPr>
            <a:r>
              <a:rPr lang="en-US" b="true" sz="2362">
                <a:solidFill>
                  <a:srgbClr val="0049AB"/>
                </a:solidFill>
                <a:latin typeface="Poppins Bold"/>
                <a:ea typeface="Poppins Bold"/>
                <a:cs typeface="Poppins Bold"/>
                <a:sym typeface="Poppins Bold"/>
              </a:rPr>
              <a:t>R</a:t>
            </a:r>
            <a:r>
              <a:rPr lang="en-US" b="true" sz="2362">
                <a:solidFill>
                  <a:srgbClr val="0049AB"/>
                </a:solidFill>
                <a:latin typeface="Poppins Bold"/>
                <a:ea typeface="Poppins Bold"/>
                <a:cs typeface="Poppins Bold"/>
                <a:sym typeface="Poppins Bold"/>
              </a:rPr>
              <a:t>ESPETO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5113809" y="5335074"/>
            <a:ext cx="2553146" cy="435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7"/>
              </a:lnSpc>
            </a:pPr>
            <a:r>
              <a:rPr lang="en-US" b="true" sz="2362">
                <a:solidFill>
                  <a:srgbClr val="0049AB"/>
                </a:solidFill>
                <a:latin typeface="Poppins Bold"/>
                <a:ea typeface="Poppins Bold"/>
                <a:cs typeface="Poppins Bold"/>
                <a:sym typeface="Poppins Bold"/>
              </a:rPr>
              <a:t>R</a:t>
            </a:r>
            <a:r>
              <a:rPr lang="en-US" b="true" sz="2362">
                <a:solidFill>
                  <a:srgbClr val="0049AB"/>
                </a:solidFill>
                <a:latin typeface="Poppins Bold"/>
                <a:ea typeface="Poppins Bold"/>
                <a:cs typeface="Poppins Bold"/>
                <a:sym typeface="Poppins Bold"/>
              </a:rPr>
              <a:t>ESPONSABILIDA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0287967" y="5363649"/>
            <a:ext cx="3295501" cy="435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7"/>
              </a:lnSpc>
            </a:pPr>
            <a:r>
              <a:rPr lang="en-US" b="true" sz="2362">
                <a:solidFill>
                  <a:srgbClr val="0049AB"/>
                </a:solidFill>
                <a:latin typeface="Poppins Bold"/>
                <a:ea typeface="Poppins Bold"/>
                <a:cs typeface="Poppins Bold"/>
                <a:sym typeface="Poppins Bold"/>
              </a:rPr>
              <a:t>AT</a:t>
            </a:r>
            <a:r>
              <a:rPr lang="en-US" b="true" sz="2362">
                <a:solidFill>
                  <a:srgbClr val="0049AB"/>
                </a:solidFill>
                <a:latin typeface="Poppins Bold"/>
                <a:ea typeface="Poppins Bold"/>
                <a:cs typeface="Poppins Bold"/>
                <a:sym typeface="Poppins Bold"/>
              </a:rPr>
              <a:t>ENCIÓN Y SERVICIO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4741997" y="2517515"/>
            <a:ext cx="2032248" cy="435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7"/>
              </a:lnSpc>
            </a:pPr>
            <a:r>
              <a:rPr lang="en-US" b="true" sz="2362">
                <a:solidFill>
                  <a:srgbClr val="0049AB"/>
                </a:solidFill>
                <a:latin typeface="Poppins Bold"/>
                <a:ea typeface="Poppins Bold"/>
                <a:cs typeface="Poppins Bold"/>
                <a:sym typeface="Poppins Bold"/>
              </a:rPr>
              <a:t>S</a:t>
            </a:r>
            <a:r>
              <a:rPr lang="en-US" b="true" sz="2362">
                <a:solidFill>
                  <a:srgbClr val="0049AB"/>
                </a:solidFill>
                <a:latin typeface="Poppins Bold"/>
                <a:ea typeface="Poppins Bold"/>
                <a:cs typeface="Poppins Bold"/>
                <a:sym typeface="Poppins Bold"/>
              </a:rPr>
              <a:t>OLIDARIDAD</a:t>
            </a:r>
          </a:p>
        </p:txBody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-7009701">
            <a:off x="-5358399" y="6011263"/>
            <a:ext cx="12470170" cy="12505134"/>
            <a:chOff x="0" y="0"/>
            <a:chExt cx="909077" cy="9116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09077" cy="911625"/>
            </a:xfrm>
            <a:custGeom>
              <a:avLst/>
              <a:gdLst/>
              <a:ahLst/>
              <a:cxnLst/>
              <a:rect r="r" b="b" t="t" l="l"/>
              <a:pathLst>
                <a:path h="911625" w="909077">
                  <a:moveTo>
                    <a:pt x="454538" y="0"/>
                  </a:moveTo>
                  <a:cubicBezTo>
                    <a:pt x="203504" y="0"/>
                    <a:pt x="0" y="204074"/>
                    <a:pt x="0" y="455813"/>
                  </a:cubicBezTo>
                  <a:cubicBezTo>
                    <a:pt x="0" y="707551"/>
                    <a:pt x="203504" y="911625"/>
                    <a:pt x="454538" y="911625"/>
                  </a:cubicBezTo>
                  <a:cubicBezTo>
                    <a:pt x="705573" y="911625"/>
                    <a:pt x="909077" y="707551"/>
                    <a:pt x="909077" y="455813"/>
                  </a:cubicBezTo>
                  <a:cubicBezTo>
                    <a:pt x="909077" y="204074"/>
                    <a:pt x="705573" y="0"/>
                    <a:pt x="454538" y="0"/>
                  </a:cubicBezTo>
                  <a:close/>
                </a:path>
              </a:pathLst>
            </a:custGeom>
            <a:ln w="752475" cap="sq">
              <a:solidFill>
                <a:srgbClr val="116897">
                  <a:alpha val="42745"/>
                </a:srgbClr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85226" y="37840"/>
              <a:ext cx="738625" cy="788321"/>
            </a:xfrm>
            <a:prstGeom prst="rect">
              <a:avLst/>
            </a:prstGeom>
          </p:spPr>
          <p:txBody>
            <a:bodyPr anchor="ctr" rtlCol="false" tIns="47983" lIns="47983" bIns="47983" rIns="47983"/>
            <a:lstStyle/>
            <a:p>
              <a:pPr algn="ctr">
                <a:lnSpc>
                  <a:spcPts val="2225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7009701">
            <a:off x="16844309" y="-2699868"/>
            <a:ext cx="4005461" cy="4016691"/>
            <a:chOff x="0" y="0"/>
            <a:chExt cx="909077" cy="91162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09077" cy="911625"/>
            </a:xfrm>
            <a:custGeom>
              <a:avLst/>
              <a:gdLst/>
              <a:ahLst/>
              <a:cxnLst/>
              <a:rect r="r" b="b" t="t" l="l"/>
              <a:pathLst>
                <a:path h="911625" w="909077">
                  <a:moveTo>
                    <a:pt x="454538" y="0"/>
                  </a:moveTo>
                  <a:cubicBezTo>
                    <a:pt x="203504" y="0"/>
                    <a:pt x="0" y="204074"/>
                    <a:pt x="0" y="455813"/>
                  </a:cubicBezTo>
                  <a:cubicBezTo>
                    <a:pt x="0" y="707551"/>
                    <a:pt x="203504" y="911625"/>
                    <a:pt x="454538" y="911625"/>
                  </a:cubicBezTo>
                  <a:cubicBezTo>
                    <a:pt x="705573" y="911625"/>
                    <a:pt x="909077" y="707551"/>
                    <a:pt x="909077" y="455813"/>
                  </a:cubicBezTo>
                  <a:cubicBezTo>
                    <a:pt x="909077" y="204074"/>
                    <a:pt x="705573" y="0"/>
                    <a:pt x="454538" y="0"/>
                  </a:cubicBezTo>
                  <a:close/>
                </a:path>
              </a:pathLst>
            </a:custGeom>
            <a:ln w="552450" cap="sq">
              <a:solidFill>
                <a:srgbClr val="FF751F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85226" y="37840"/>
              <a:ext cx="738625" cy="788321"/>
            </a:xfrm>
            <a:prstGeom prst="rect">
              <a:avLst/>
            </a:prstGeom>
          </p:spPr>
          <p:txBody>
            <a:bodyPr anchor="ctr" rtlCol="false" tIns="47983" lIns="47983" bIns="47983" rIns="47983"/>
            <a:lstStyle/>
            <a:p>
              <a:pPr algn="ctr">
                <a:lnSpc>
                  <a:spcPts val="2225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68100" y="6772679"/>
            <a:ext cx="547676" cy="54767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51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22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70098" y="7587056"/>
            <a:ext cx="547676" cy="547676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51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22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754236" y="8513900"/>
            <a:ext cx="547676" cy="547676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51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22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4777144" y="5977353"/>
            <a:ext cx="547676" cy="547676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51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22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4765324" y="7631223"/>
            <a:ext cx="547676" cy="547676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51F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22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4777144" y="6797796"/>
            <a:ext cx="547676" cy="547676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51F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22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54236" y="5977353"/>
            <a:ext cx="547676" cy="547676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51F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22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9441707" y="6416111"/>
            <a:ext cx="2478744" cy="2321159"/>
          </a:xfrm>
          <a:custGeom>
            <a:avLst/>
            <a:gdLst/>
            <a:ahLst/>
            <a:cxnLst/>
            <a:rect r="r" b="b" t="t" l="l"/>
            <a:pathLst>
              <a:path h="2321159" w="2478744">
                <a:moveTo>
                  <a:pt x="0" y="0"/>
                </a:moveTo>
                <a:lnTo>
                  <a:pt x="2478744" y="0"/>
                </a:lnTo>
                <a:lnTo>
                  <a:pt x="2478744" y="2321159"/>
                </a:lnTo>
                <a:lnTo>
                  <a:pt x="0" y="2321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165" t="-9425" r="-18953" b="-10007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4787546" y="6426476"/>
            <a:ext cx="2507457" cy="2321159"/>
          </a:xfrm>
          <a:custGeom>
            <a:avLst/>
            <a:gdLst/>
            <a:ahLst/>
            <a:cxnLst/>
            <a:rect r="r" b="b" t="t" l="l"/>
            <a:pathLst>
              <a:path h="2321159" w="2507457">
                <a:moveTo>
                  <a:pt x="0" y="0"/>
                </a:moveTo>
                <a:lnTo>
                  <a:pt x="2507457" y="0"/>
                </a:lnTo>
                <a:lnTo>
                  <a:pt x="2507457" y="2321159"/>
                </a:lnTo>
                <a:lnTo>
                  <a:pt x="0" y="23211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796" t="0" r="-13796" b="-3375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2" id="32"/>
          <p:cNvSpPr/>
          <p:nvPr/>
        </p:nvSpPr>
        <p:spPr>
          <a:xfrm flipH="false" flipV="false" rot="0">
            <a:off x="12120476" y="6426476"/>
            <a:ext cx="2488407" cy="2321159"/>
          </a:xfrm>
          <a:custGeom>
            <a:avLst/>
            <a:gdLst/>
            <a:ahLst/>
            <a:cxnLst/>
            <a:rect r="r" b="b" t="t" l="l"/>
            <a:pathLst>
              <a:path h="2321159" w="2488407">
                <a:moveTo>
                  <a:pt x="0" y="0"/>
                </a:moveTo>
                <a:lnTo>
                  <a:pt x="2488407" y="0"/>
                </a:lnTo>
                <a:lnTo>
                  <a:pt x="2488407" y="2321159"/>
                </a:lnTo>
                <a:lnTo>
                  <a:pt x="0" y="23211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616" t="0" r="-15755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3" id="33"/>
          <p:cNvSpPr/>
          <p:nvPr/>
        </p:nvSpPr>
        <p:spPr>
          <a:xfrm flipH="false" flipV="false" rot="0">
            <a:off x="14787546" y="3877970"/>
            <a:ext cx="2488882" cy="2321242"/>
          </a:xfrm>
          <a:custGeom>
            <a:avLst/>
            <a:gdLst/>
            <a:ahLst/>
            <a:cxnLst/>
            <a:rect r="r" b="b" t="t" l="l"/>
            <a:pathLst>
              <a:path h="2321242" w="2488882">
                <a:moveTo>
                  <a:pt x="0" y="0"/>
                </a:moveTo>
                <a:lnTo>
                  <a:pt x="2488883" y="0"/>
                </a:lnTo>
                <a:lnTo>
                  <a:pt x="2488883" y="2321243"/>
                </a:lnTo>
                <a:lnTo>
                  <a:pt x="0" y="23212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727" t="0" r="-8624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4" id="34"/>
          <p:cNvSpPr/>
          <p:nvPr/>
        </p:nvSpPr>
        <p:spPr>
          <a:xfrm flipH="false" flipV="false" rot="0">
            <a:off x="9440260" y="3877970"/>
            <a:ext cx="2488883" cy="2321242"/>
          </a:xfrm>
          <a:custGeom>
            <a:avLst/>
            <a:gdLst/>
            <a:ahLst/>
            <a:cxnLst/>
            <a:rect r="r" b="b" t="t" l="l"/>
            <a:pathLst>
              <a:path h="2321242" w="2488883">
                <a:moveTo>
                  <a:pt x="0" y="0"/>
                </a:moveTo>
                <a:lnTo>
                  <a:pt x="2488882" y="0"/>
                </a:lnTo>
                <a:lnTo>
                  <a:pt x="2488882" y="2321243"/>
                </a:lnTo>
                <a:lnTo>
                  <a:pt x="0" y="23212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031" t="-8987" r="-36342" b="-2400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5" id="35"/>
          <p:cNvSpPr/>
          <p:nvPr/>
        </p:nvSpPr>
        <p:spPr>
          <a:xfrm flipH="false" flipV="false" rot="0">
            <a:off x="9441707" y="1308394"/>
            <a:ext cx="2488883" cy="2321243"/>
          </a:xfrm>
          <a:custGeom>
            <a:avLst/>
            <a:gdLst/>
            <a:ahLst/>
            <a:cxnLst/>
            <a:rect r="r" b="b" t="t" l="l"/>
            <a:pathLst>
              <a:path h="2321243" w="2488883">
                <a:moveTo>
                  <a:pt x="0" y="0"/>
                </a:moveTo>
                <a:lnTo>
                  <a:pt x="2488882" y="0"/>
                </a:lnTo>
                <a:lnTo>
                  <a:pt x="2488882" y="2321242"/>
                </a:lnTo>
                <a:lnTo>
                  <a:pt x="0" y="23212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4322" t="0" r="-66040" b="-14812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6" id="36"/>
          <p:cNvSpPr/>
          <p:nvPr/>
        </p:nvSpPr>
        <p:spPr>
          <a:xfrm flipH="false" flipV="false" rot="0">
            <a:off x="12120000" y="1308394"/>
            <a:ext cx="2488882" cy="2321242"/>
          </a:xfrm>
          <a:custGeom>
            <a:avLst/>
            <a:gdLst/>
            <a:ahLst/>
            <a:cxnLst/>
            <a:rect r="r" b="b" t="t" l="l"/>
            <a:pathLst>
              <a:path h="2321242" w="2488882">
                <a:moveTo>
                  <a:pt x="0" y="0"/>
                </a:moveTo>
                <a:lnTo>
                  <a:pt x="2488883" y="0"/>
                </a:lnTo>
                <a:lnTo>
                  <a:pt x="2488883" y="2321242"/>
                </a:lnTo>
                <a:lnTo>
                  <a:pt x="0" y="23212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467" t="-861" r="-15308" b="-3499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7" id="37"/>
          <p:cNvSpPr/>
          <p:nvPr/>
        </p:nvSpPr>
        <p:spPr>
          <a:xfrm flipH="false" flipV="false" rot="0">
            <a:off x="14787546" y="1308394"/>
            <a:ext cx="2488882" cy="2321242"/>
          </a:xfrm>
          <a:custGeom>
            <a:avLst/>
            <a:gdLst/>
            <a:ahLst/>
            <a:cxnLst/>
            <a:rect r="r" b="b" t="t" l="l"/>
            <a:pathLst>
              <a:path h="2321242" w="2488882">
                <a:moveTo>
                  <a:pt x="0" y="0"/>
                </a:moveTo>
                <a:lnTo>
                  <a:pt x="2488883" y="0"/>
                </a:lnTo>
                <a:lnTo>
                  <a:pt x="2488883" y="2321242"/>
                </a:lnTo>
                <a:lnTo>
                  <a:pt x="0" y="2321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367" t="-7620" r="-18461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8" id="38"/>
          <p:cNvGrpSpPr/>
          <p:nvPr/>
        </p:nvGrpSpPr>
        <p:grpSpPr>
          <a:xfrm rot="0">
            <a:off x="12498237" y="4198968"/>
            <a:ext cx="1685483" cy="1679163"/>
            <a:chOff x="0" y="0"/>
            <a:chExt cx="2247311" cy="2238883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2247311" cy="2238883"/>
            </a:xfrm>
            <a:custGeom>
              <a:avLst/>
              <a:gdLst/>
              <a:ahLst/>
              <a:cxnLst/>
              <a:rect r="r" b="b" t="t" l="l"/>
              <a:pathLst>
                <a:path h="2238883" w="2247311">
                  <a:moveTo>
                    <a:pt x="0" y="0"/>
                  </a:moveTo>
                  <a:lnTo>
                    <a:pt x="2247311" y="0"/>
                  </a:lnTo>
                  <a:lnTo>
                    <a:pt x="2247311" y="2238883"/>
                  </a:lnTo>
                  <a:lnTo>
                    <a:pt x="0" y="223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TextBox 40" id="40"/>
            <p:cNvSpPr txBox="true"/>
            <p:nvPr/>
          </p:nvSpPr>
          <p:spPr>
            <a:xfrm rot="0">
              <a:off x="362160" y="418087"/>
              <a:ext cx="1551794" cy="11168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48"/>
                </a:lnSpc>
              </a:pPr>
              <a:r>
                <a:rPr lang="en-US" sz="1677">
                  <a:solidFill>
                    <a:srgbClr val="FFFFFF">
                      <a:alpha val="97647"/>
                    </a:srgbClr>
                  </a:solidFill>
                  <a:latin typeface="Brittany"/>
                  <a:ea typeface="Brittany"/>
                  <a:cs typeface="Brittany"/>
                  <a:sym typeface="Brittany"/>
                </a:rPr>
                <a:t>+30</a:t>
              </a:r>
            </a:p>
            <a:p>
              <a:pPr algn="ctr">
                <a:lnSpc>
                  <a:spcPts val="2348"/>
                </a:lnSpc>
              </a:pPr>
              <a:r>
                <a:rPr lang="en-US" sz="1677">
                  <a:solidFill>
                    <a:srgbClr val="FFFFFF">
                      <a:alpha val="97647"/>
                    </a:srgbClr>
                  </a:solidFill>
                  <a:latin typeface="Brittany"/>
                  <a:ea typeface="Brittany"/>
                  <a:cs typeface="Brittany"/>
                  <a:sym typeface="Brittany"/>
                </a:rPr>
                <a:t>Años de experiencia</a:t>
              </a: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16012700" y="8605838"/>
            <a:ext cx="1756702" cy="1354733"/>
            <a:chOff x="0" y="0"/>
            <a:chExt cx="2342269" cy="1806311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2342269" cy="1628688"/>
            </a:xfrm>
            <a:custGeom>
              <a:avLst/>
              <a:gdLst/>
              <a:ahLst/>
              <a:cxnLst/>
              <a:rect r="r" b="b" t="t" l="l"/>
              <a:pathLst>
                <a:path h="1628688" w="2342269">
                  <a:moveTo>
                    <a:pt x="0" y="0"/>
                  </a:moveTo>
                  <a:lnTo>
                    <a:pt x="2342269" y="0"/>
                  </a:lnTo>
                  <a:lnTo>
                    <a:pt x="2342269" y="1628688"/>
                  </a:lnTo>
                  <a:lnTo>
                    <a:pt x="0" y="162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TextBox 43" id="43"/>
            <p:cNvSpPr txBox="true"/>
            <p:nvPr/>
          </p:nvSpPr>
          <p:spPr>
            <a:xfrm rot="0">
              <a:off x="206983" y="1638213"/>
              <a:ext cx="1906031" cy="168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35"/>
                </a:lnSpc>
              </a:pPr>
              <a:r>
                <a:rPr lang="en-US" sz="924" i="true">
                  <a:solidFill>
                    <a:srgbClr val="2471E4"/>
                  </a:solidFill>
                  <a:latin typeface="Anantason SemiCondensed Italics"/>
                  <a:ea typeface="Anantason SemiCondensed Italics"/>
                  <a:cs typeface="Anantason SemiCondensed Italics"/>
                  <a:sym typeface="Anantason SemiCondensed Italics"/>
                </a:rPr>
                <a:t>Educación con sentido social</a:t>
              </a:r>
            </a:p>
          </p:txBody>
        </p:sp>
      </p:grpSp>
      <p:sp>
        <p:nvSpPr>
          <p:cNvPr name="TextBox 44" id="44"/>
          <p:cNvSpPr txBox="true"/>
          <p:nvPr/>
        </p:nvSpPr>
        <p:spPr>
          <a:xfrm rot="0">
            <a:off x="768100" y="3103480"/>
            <a:ext cx="7764112" cy="2491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98"/>
              </a:lnSpc>
            </a:pPr>
            <a:r>
              <a:rPr lang="en-US" b="true" sz="1495" spc="16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Apoyados  en la Ley 1064 de 2006, en el Decreto 1075 de 2015 y la demás normatividad con antelación a ésta, C</a:t>
            </a:r>
            <a:r>
              <a:rPr lang="en-US" b="true" sz="1495" spc="16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EMPED ha venido brindando desde el año 1992, Educación para el Trabajo y el Desarrollo Humano; la que tiene como objetivo primordial permitir que Jóvenes y Adultos, fortalezcan sus conocimientos, competencias y habilidades de manera integral, facilitando así el mejoramiento de la empleabilidad y su inserción en el mercado laboral; mediante la estructuración de programas de formación bajo el Enfoque de Competencias Laborales, orientados a satisfacer una necesidad específica y pertinente en el mercado laboral.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768100" y="1241719"/>
            <a:ext cx="8144495" cy="18419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10"/>
              </a:lnSpc>
            </a:pPr>
            <a:r>
              <a:rPr lang="en-US" b="true" sz="6282">
                <a:solidFill>
                  <a:srgbClr val="1B3A6B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Programas Técnicos Laborales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4828527" y="7704257"/>
            <a:ext cx="421270" cy="367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4"/>
              </a:lnSpc>
            </a:pPr>
            <a:r>
              <a:rPr lang="en-US" b="true" sz="2210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07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825903" y="6048171"/>
            <a:ext cx="421270" cy="367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4"/>
              </a:lnSpc>
            </a:pPr>
            <a:r>
              <a:rPr lang="en-US" b="true" sz="2210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01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822700" y="6843498"/>
            <a:ext cx="421270" cy="367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4"/>
              </a:lnSpc>
            </a:pPr>
            <a:r>
              <a:rPr lang="en-US" b="true" sz="2210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02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833302" y="7651318"/>
            <a:ext cx="421270" cy="367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4"/>
              </a:lnSpc>
            </a:pPr>
            <a:r>
              <a:rPr lang="en-US" b="true" sz="2210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03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345834" y="6015595"/>
            <a:ext cx="2273405" cy="358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02"/>
              </a:lnSpc>
              <a:spcBef>
                <a:spcPct val="0"/>
              </a:spcBef>
            </a:pPr>
            <a:r>
              <a:rPr lang="en-US" b="true" sz="2073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Asesor Comercial 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366794" y="6842726"/>
            <a:ext cx="3082010" cy="358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02"/>
              </a:lnSpc>
              <a:spcBef>
                <a:spcPct val="0"/>
              </a:spcBef>
            </a:pPr>
            <a:r>
              <a:rPr lang="en-US" b="true" sz="2073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Asistente Administrativo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819203" y="8576984"/>
            <a:ext cx="421270" cy="367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4"/>
              </a:lnSpc>
            </a:pPr>
            <a:r>
              <a:rPr lang="en-US" b="true" sz="2210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04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4828527" y="6048171"/>
            <a:ext cx="421270" cy="367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4"/>
              </a:lnSpc>
            </a:pPr>
            <a:r>
              <a:rPr lang="en-US" b="true" sz="2210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05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4840347" y="6868615"/>
            <a:ext cx="421270" cy="367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4"/>
              </a:lnSpc>
            </a:pPr>
            <a:r>
              <a:rPr lang="en-US" b="true" sz="2210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06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355359" y="7614224"/>
            <a:ext cx="3142849" cy="722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02"/>
              </a:lnSpc>
              <a:spcBef>
                <a:spcPct val="0"/>
              </a:spcBef>
            </a:pPr>
            <a:r>
              <a:rPr lang="en-US" b="true" sz="2073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Asistente Contable y Financiero 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375279" y="8527398"/>
            <a:ext cx="3465068" cy="722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02"/>
              </a:lnSpc>
              <a:spcBef>
                <a:spcPct val="0"/>
              </a:spcBef>
            </a:pPr>
            <a:r>
              <a:rPr lang="en-US" b="true" sz="2073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Asistencia Integral a Personas Mayores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5451443" y="5989236"/>
            <a:ext cx="3080769" cy="722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02"/>
              </a:lnSpc>
              <a:spcBef>
                <a:spcPct val="0"/>
              </a:spcBef>
            </a:pPr>
            <a:r>
              <a:rPr lang="en-US" b="true" sz="2073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Asistente en Gestión del Talento Humano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5451443" y="6859090"/>
            <a:ext cx="3080769" cy="722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02"/>
              </a:lnSpc>
              <a:spcBef>
                <a:spcPct val="0"/>
              </a:spcBef>
            </a:pPr>
            <a:r>
              <a:rPr lang="en-US" b="true" sz="2073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Asistente en Logística y Distribución 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5483715" y="7713325"/>
            <a:ext cx="3016226" cy="358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02"/>
              </a:lnSpc>
              <a:spcBef>
                <a:spcPct val="0"/>
              </a:spcBef>
            </a:pPr>
            <a:r>
              <a:rPr lang="en-US" b="true" sz="2073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Promotor de Turismo </a:t>
            </a:r>
          </a:p>
        </p:txBody>
      </p:sp>
    </p:spTree>
  </p:cSld>
  <p:clrMapOvr>
    <a:masterClrMapping/>
  </p:clrMapOvr>
  <p:transition spd="slow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689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686431" y="0"/>
            <a:ext cx="4601569" cy="10287000"/>
            <a:chOff x="0" y="0"/>
            <a:chExt cx="121193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1193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211936">
                  <a:moveTo>
                    <a:pt x="0" y="0"/>
                  </a:moveTo>
                  <a:lnTo>
                    <a:pt x="1211936" y="0"/>
                  </a:lnTo>
                  <a:lnTo>
                    <a:pt x="121193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B3A6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211936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4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380143" y="2315402"/>
            <a:ext cx="3507617" cy="7320390"/>
            <a:chOff x="0" y="0"/>
            <a:chExt cx="923817" cy="192800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23817" cy="1928004"/>
            </a:xfrm>
            <a:custGeom>
              <a:avLst/>
              <a:gdLst/>
              <a:ahLst/>
              <a:cxnLst/>
              <a:rect r="r" b="b" t="t" l="l"/>
              <a:pathLst>
                <a:path h="1928004" w="923817">
                  <a:moveTo>
                    <a:pt x="0" y="0"/>
                  </a:moveTo>
                  <a:lnTo>
                    <a:pt x="923817" y="0"/>
                  </a:lnTo>
                  <a:lnTo>
                    <a:pt x="923817" y="1928004"/>
                  </a:lnTo>
                  <a:lnTo>
                    <a:pt x="0" y="192800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923817" cy="19661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4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731652" y="2625860"/>
            <a:ext cx="7934434" cy="6632440"/>
          </a:xfrm>
          <a:custGeom>
            <a:avLst/>
            <a:gdLst/>
            <a:ahLst/>
            <a:cxnLst/>
            <a:rect r="r" b="b" t="t" l="l"/>
            <a:pathLst>
              <a:path h="6632440" w="7934434">
                <a:moveTo>
                  <a:pt x="0" y="0"/>
                </a:moveTo>
                <a:lnTo>
                  <a:pt x="7934434" y="0"/>
                </a:lnTo>
                <a:lnTo>
                  <a:pt x="7934434" y="6632440"/>
                </a:lnTo>
                <a:lnTo>
                  <a:pt x="0" y="6632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311" t="-45984" r="-30753" b="-26341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506066" y="3560050"/>
            <a:ext cx="5868655" cy="7216485"/>
            <a:chOff x="0" y="0"/>
            <a:chExt cx="7824873" cy="96219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31160"/>
              <a:ext cx="7824873" cy="9590820"/>
            </a:xfrm>
            <a:custGeom>
              <a:avLst/>
              <a:gdLst/>
              <a:ahLst/>
              <a:cxnLst/>
              <a:rect r="r" b="b" t="t" l="l"/>
              <a:pathLst>
                <a:path h="9590820" w="7824873">
                  <a:moveTo>
                    <a:pt x="0" y="0"/>
                  </a:moveTo>
                  <a:lnTo>
                    <a:pt x="7824873" y="0"/>
                  </a:lnTo>
                  <a:lnTo>
                    <a:pt x="7824873" y="9590820"/>
                  </a:lnTo>
                  <a:lnTo>
                    <a:pt x="0" y="9590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987" t="-11829" r="-4469" b="-3977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62124" y="0"/>
              <a:ext cx="7550006" cy="9621980"/>
            </a:xfrm>
            <a:custGeom>
              <a:avLst/>
              <a:gdLst/>
              <a:ahLst/>
              <a:cxnLst/>
              <a:rect r="r" b="b" t="t" l="l"/>
              <a:pathLst>
                <a:path h="9621980" w="7550006">
                  <a:moveTo>
                    <a:pt x="0" y="0"/>
                  </a:moveTo>
                  <a:lnTo>
                    <a:pt x="7550007" y="0"/>
                  </a:lnTo>
                  <a:lnTo>
                    <a:pt x="7550007" y="9621980"/>
                  </a:lnTo>
                  <a:lnTo>
                    <a:pt x="0" y="9621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987" t="-11377" r="-4469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7634027">
            <a:off x="16867153" y="-413895"/>
            <a:ext cx="2041214" cy="2041214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E59">
                <a:alpha val="94902"/>
              </a:srgbClr>
            </a:solidFill>
            <a:ln w="47625" cap="sq">
              <a:solidFill>
                <a:srgbClr val="FFFDFD">
                  <a:alpha val="94902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47983" lIns="47983" bIns="47983" rIns="47983"/>
            <a:lstStyle/>
            <a:p>
              <a:pPr algn="ctr">
                <a:lnSpc>
                  <a:spcPts val="2225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7634027">
            <a:off x="16516541" y="554382"/>
            <a:ext cx="706904" cy="70690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EEDE7"/>
            </a:solidFill>
            <a:ln w="28575" cap="sq">
              <a:solidFill>
                <a:srgbClr val="FFFDFD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47983" lIns="47983" bIns="47983" rIns="47983"/>
            <a:lstStyle/>
            <a:p>
              <a:pPr algn="ctr">
                <a:lnSpc>
                  <a:spcPts val="2225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666750" y="1816028"/>
            <a:ext cx="7132659" cy="943182"/>
            <a:chOff x="0" y="0"/>
            <a:chExt cx="849483" cy="11233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49483" cy="112331"/>
            </a:xfrm>
            <a:custGeom>
              <a:avLst/>
              <a:gdLst/>
              <a:ahLst/>
              <a:cxnLst/>
              <a:rect r="r" b="b" t="t" l="l"/>
              <a:pathLst>
                <a:path h="112331" w="849483">
                  <a:moveTo>
                    <a:pt x="56165" y="0"/>
                  </a:moveTo>
                  <a:lnTo>
                    <a:pt x="793317" y="0"/>
                  </a:lnTo>
                  <a:cubicBezTo>
                    <a:pt x="808213" y="0"/>
                    <a:pt x="822499" y="5917"/>
                    <a:pt x="833032" y="16450"/>
                  </a:cubicBezTo>
                  <a:cubicBezTo>
                    <a:pt x="843565" y="26984"/>
                    <a:pt x="849483" y="41269"/>
                    <a:pt x="849483" y="56165"/>
                  </a:cubicBezTo>
                  <a:lnTo>
                    <a:pt x="849483" y="56165"/>
                  </a:lnTo>
                  <a:cubicBezTo>
                    <a:pt x="849483" y="87185"/>
                    <a:pt x="824337" y="112331"/>
                    <a:pt x="793317" y="112331"/>
                  </a:cubicBezTo>
                  <a:lnTo>
                    <a:pt x="56165" y="112331"/>
                  </a:lnTo>
                  <a:cubicBezTo>
                    <a:pt x="41269" y="112331"/>
                    <a:pt x="26984" y="106413"/>
                    <a:pt x="16450" y="95880"/>
                  </a:cubicBezTo>
                  <a:cubicBezTo>
                    <a:pt x="5917" y="85347"/>
                    <a:pt x="0" y="71061"/>
                    <a:pt x="0" y="56165"/>
                  </a:cubicBezTo>
                  <a:lnTo>
                    <a:pt x="0" y="56165"/>
                  </a:lnTo>
                  <a:cubicBezTo>
                    <a:pt x="0" y="41269"/>
                    <a:pt x="5917" y="26984"/>
                    <a:pt x="16450" y="16450"/>
                  </a:cubicBezTo>
                  <a:cubicBezTo>
                    <a:pt x="26984" y="5917"/>
                    <a:pt x="41269" y="0"/>
                    <a:pt x="5616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849483" cy="1504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4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666750" y="807330"/>
            <a:ext cx="13992738" cy="1008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342"/>
              </a:lnSpc>
            </a:pPr>
            <a:r>
              <a:rPr lang="en-US" b="true" sz="667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Bachillerato Semi-escolarizado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66750" y="4117610"/>
            <a:ext cx="7778773" cy="5001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57"/>
              </a:lnSpc>
            </a:pPr>
            <a:r>
              <a:rPr lang="en-US" sz="2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CEMPED ha venido brindando desde el año 2001, Educación Formal para </a:t>
            </a:r>
            <a:r>
              <a:rPr lang="en-US" sz="2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Adultos, mediante la estructuración de programas por Ciclos Lectivos Especiales Integrados – CLEI, y procesos de Aceleración del Aprendizaje (Caminando por Secundaria); lo que le ha permitido a la población adulta de los estratos 1, 2 y 3 del SISBEN; Población en Condición de Desplazamiento, Reincorporados a la Vida Civil, Madres Cabeza de Hogar; Población Campesina, entre otros; finalizar su bachillerato y poder de alguna manera reorientar su proyecto de vida a nivel personal, familiar, social y laboral.</a:t>
            </a:r>
          </a:p>
          <a:p>
            <a:pPr algn="l" marL="0" indent="0" lvl="0">
              <a:lnSpc>
                <a:spcPts val="3657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666750" y="3417175"/>
            <a:ext cx="7257128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FFDE5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Transformando vidas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77094" y="1898467"/>
            <a:ext cx="6922315" cy="704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25"/>
              </a:lnSpc>
            </a:pPr>
            <a:r>
              <a:rPr lang="en-US" b="true" sz="4568">
                <a:solidFill>
                  <a:srgbClr val="116897"/>
                </a:solidFill>
                <a:latin typeface="Poppins Bold"/>
                <a:ea typeface="Poppins Bold"/>
                <a:cs typeface="Poppins Bold"/>
                <a:sym typeface="Poppins Bold"/>
              </a:rPr>
              <a:t>Para jóvenes y adultos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6012700" y="8605838"/>
            <a:ext cx="1756702" cy="1354733"/>
            <a:chOff x="0" y="0"/>
            <a:chExt cx="2342269" cy="1806311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342269" cy="1628688"/>
            </a:xfrm>
            <a:custGeom>
              <a:avLst/>
              <a:gdLst/>
              <a:ahLst/>
              <a:cxnLst/>
              <a:rect r="r" b="b" t="t" l="l"/>
              <a:pathLst>
                <a:path h="1628688" w="2342269">
                  <a:moveTo>
                    <a:pt x="0" y="0"/>
                  </a:moveTo>
                  <a:lnTo>
                    <a:pt x="2342269" y="0"/>
                  </a:lnTo>
                  <a:lnTo>
                    <a:pt x="2342269" y="1628688"/>
                  </a:lnTo>
                  <a:lnTo>
                    <a:pt x="0" y="162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27" id="27"/>
            <p:cNvSpPr txBox="true"/>
            <p:nvPr/>
          </p:nvSpPr>
          <p:spPr>
            <a:xfrm rot="0">
              <a:off x="206983" y="1638213"/>
              <a:ext cx="1906031" cy="168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35"/>
                </a:lnSpc>
              </a:pPr>
              <a:r>
                <a:rPr lang="en-US" sz="924" i="true">
                  <a:solidFill>
                    <a:srgbClr val="FFFFFF"/>
                  </a:solidFill>
                  <a:latin typeface="Anantason SemiCondensed Italics"/>
                  <a:ea typeface="Anantason SemiCondensed Italics"/>
                  <a:cs typeface="Anantason SemiCondensed Italics"/>
                  <a:sym typeface="Anantason SemiCondensed Italics"/>
                </a:rPr>
                <a:t>Educación con sentido social</a:t>
              </a:r>
            </a:p>
          </p:txBody>
        </p:sp>
      </p:grpSp>
    </p:spTree>
  </p:cSld>
  <p:clrMapOvr>
    <a:masterClrMapping/>
  </p:clrMapOvr>
  <p:transition spd="slow">
    <p:push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449216" y="-932421"/>
            <a:ext cx="11833546" cy="11833546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1689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8658043" y="517432"/>
            <a:ext cx="9629957" cy="9629957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4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031679" y="704250"/>
            <a:ext cx="9256321" cy="9256321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6666" t="0" r="-16666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6012700" y="8605838"/>
            <a:ext cx="1756702" cy="1354733"/>
            <a:chOff x="0" y="0"/>
            <a:chExt cx="2342269" cy="180631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342269" cy="1628688"/>
            </a:xfrm>
            <a:custGeom>
              <a:avLst/>
              <a:gdLst/>
              <a:ahLst/>
              <a:cxnLst/>
              <a:rect r="r" b="b" t="t" l="l"/>
              <a:pathLst>
                <a:path h="1628688" w="2342269">
                  <a:moveTo>
                    <a:pt x="0" y="0"/>
                  </a:moveTo>
                  <a:lnTo>
                    <a:pt x="2342269" y="0"/>
                  </a:lnTo>
                  <a:lnTo>
                    <a:pt x="2342269" y="1628688"/>
                  </a:lnTo>
                  <a:lnTo>
                    <a:pt x="0" y="162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206983" y="1638213"/>
              <a:ext cx="1906031" cy="168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35"/>
                </a:lnSpc>
              </a:pPr>
              <a:r>
                <a:rPr lang="en-US" sz="924" i="true">
                  <a:solidFill>
                    <a:srgbClr val="F5F5F5"/>
                  </a:solidFill>
                  <a:latin typeface="Anantason SemiCondensed Italics"/>
                  <a:ea typeface="Anantason SemiCondensed Italics"/>
                  <a:cs typeface="Anantason SemiCondensed Italics"/>
                  <a:sym typeface="Anantason SemiCondensed Italics"/>
                </a:rPr>
                <a:t>Educación con sentido social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700406" y="1209675"/>
            <a:ext cx="6931423" cy="26917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00"/>
              </a:lnSpc>
              <a:spcBef>
                <a:spcPct val="0"/>
              </a:spcBef>
            </a:pPr>
            <a:r>
              <a:rPr lang="en-US" b="true" sz="6600" spc="-217">
                <a:solidFill>
                  <a:srgbClr val="116897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Form</a:t>
            </a:r>
            <a:r>
              <a:rPr lang="en-US" b="true" sz="6600" spc="-217">
                <a:solidFill>
                  <a:srgbClr val="116897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ación Empresarial a la Medida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67056" y="4282758"/>
            <a:ext cx="7803976" cy="4389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spc="-8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Apoyados en el Decreto Único Reglamentario No. 1075 de 2015, y los demás que lo antecedieron, CEMPED ha venido brindando desde el año 1992, Formación a la Medida ajustada a las necesidades de las empresas; cuyo objetivo es permitir que Jóvenes y Adultos, fortalezcan sus conocimientos, competencias y habilidades de manera integral; mediante la estructuración de cursos de formación orientados a satisfacer una necesidad especifica de la población objeto de intervención, partiendo de un diagnóstico y una caracterización de la misma.</a:t>
            </a:r>
          </a:p>
        </p:txBody>
      </p:sp>
    </p:spTree>
  </p:cSld>
  <p:clrMapOvr>
    <a:masterClrMapping/>
  </p:clrMapOvr>
  <p:transition spd="fast">
    <p:wipe dir="d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24950" y="7375929"/>
            <a:ext cx="4125113" cy="4114800"/>
          </a:xfrm>
          <a:custGeom>
            <a:avLst/>
            <a:gdLst/>
            <a:ahLst/>
            <a:cxnLst/>
            <a:rect r="r" b="b" t="t" l="l"/>
            <a:pathLst>
              <a:path h="4114800" w="4125113">
                <a:moveTo>
                  <a:pt x="0" y="0"/>
                </a:moveTo>
                <a:lnTo>
                  <a:pt x="4125113" y="0"/>
                </a:lnTo>
                <a:lnTo>
                  <a:pt x="41251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10800000">
            <a:off x="9098908" y="347695"/>
            <a:ext cx="9189092" cy="11948729"/>
            <a:chOff x="0" y="0"/>
            <a:chExt cx="660400" cy="85872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60400" cy="858729"/>
            </a:xfrm>
            <a:custGeom>
              <a:avLst/>
              <a:gdLst/>
              <a:ahLst/>
              <a:cxnLst/>
              <a:rect r="r" b="b" t="t" l="l"/>
              <a:pathLst>
                <a:path h="858729" w="660400">
                  <a:moveTo>
                    <a:pt x="220252" y="839660"/>
                  </a:moveTo>
                  <a:cubicBezTo>
                    <a:pt x="254109" y="851174"/>
                    <a:pt x="292600" y="858729"/>
                    <a:pt x="330378" y="858729"/>
                  </a:cubicBezTo>
                  <a:cubicBezTo>
                    <a:pt x="368157" y="858729"/>
                    <a:pt x="404509" y="852252"/>
                    <a:pt x="438009" y="840738"/>
                  </a:cubicBezTo>
                  <a:cubicBezTo>
                    <a:pt x="438723" y="840379"/>
                    <a:pt x="439435" y="840379"/>
                    <a:pt x="440148" y="840019"/>
                  </a:cubicBezTo>
                  <a:cubicBezTo>
                    <a:pt x="565955" y="793964"/>
                    <a:pt x="658618" y="672350"/>
                    <a:pt x="660400" y="529207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528814"/>
                  </a:lnTo>
                  <a:cubicBezTo>
                    <a:pt x="1782" y="673069"/>
                    <a:pt x="93019" y="794684"/>
                    <a:pt x="220252" y="839660"/>
                  </a:cubicBezTo>
                  <a:close/>
                </a:path>
              </a:pathLst>
            </a:custGeom>
            <a:solidFill>
              <a:srgbClr val="11689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660400" cy="7888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9296041" y="559488"/>
            <a:ext cx="8794826" cy="9660837"/>
            <a:chOff x="0" y="0"/>
            <a:chExt cx="5803900" cy="6375400"/>
          </a:xfrm>
        </p:grpSpPr>
        <p:sp>
          <p:nvSpPr>
            <p:cNvPr name="Freeform 8" id="8"/>
            <p:cNvSpPr/>
            <p:nvPr/>
          </p:nvSpPr>
          <p:spPr>
            <a:xfrm flipH="true" flipV="false" rot="0">
              <a:off x="12700" y="12700"/>
              <a:ext cx="57785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5778500">
                  <a:moveTo>
                    <a:pt x="2889250" y="0"/>
                  </a:moveTo>
                  <a:cubicBezTo>
                    <a:pt x="4519930" y="0"/>
                    <a:pt x="5778500" y="1144270"/>
                    <a:pt x="5778500" y="2917190"/>
                  </a:cubicBezTo>
                  <a:cubicBezTo>
                    <a:pt x="5778500" y="4175760"/>
                    <a:pt x="5778500" y="6350000"/>
                    <a:pt x="5778500" y="6350000"/>
                  </a:cubicBezTo>
                  <a:lnTo>
                    <a:pt x="2889250" y="6350000"/>
                  </a:lnTo>
                  <a:lnTo>
                    <a:pt x="0" y="6350000"/>
                  </a:lnTo>
                  <a:cubicBezTo>
                    <a:pt x="0" y="6350000"/>
                    <a:pt x="0" y="4175760"/>
                    <a:pt x="0" y="2917190"/>
                  </a:cubicBezTo>
                  <a:cubicBezTo>
                    <a:pt x="0" y="1144270"/>
                    <a:pt x="1258570" y="0"/>
                    <a:pt x="2889250" y="0"/>
                  </a:cubicBezTo>
                  <a:close/>
                </a:path>
              </a:pathLst>
            </a:custGeom>
            <a:blipFill>
              <a:blip r:embed="rId5"/>
              <a:stretch>
                <a:fillRect l="-32314" t="0" r="-32314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03900" cy="6375400"/>
            </a:xfrm>
            <a:custGeom>
              <a:avLst/>
              <a:gdLst/>
              <a:ahLst/>
              <a:cxnLst/>
              <a:rect r="r" b="b" t="t" l="l"/>
              <a:pathLst>
                <a:path h="6375400" w="5803900">
                  <a:moveTo>
                    <a:pt x="5803900" y="6375400"/>
                  </a:moveTo>
                  <a:lnTo>
                    <a:pt x="0" y="6375400"/>
                  </a:lnTo>
                  <a:lnTo>
                    <a:pt x="0" y="2929890"/>
                  </a:lnTo>
                  <a:cubicBezTo>
                    <a:pt x="0" y="2495550"/>
                    <a:pt x="74930" y="2089150"/>
                    <a:pt x="223520" y="1720850"/>
                  </a:cubicBezTo>
                  <a:cubicBezTo>
                    <a:pt x="365760" y="1367790"/>
                    <a:pt x="571500" y="1056640"/>
                    <a:pt x="836930" y="797560"/>
                  </a:cubicBezTo>
                  <a:cubicBezTo>
                    <a:pt x="1361440" y="283210"/>
                    <a:pt x="2095500" y="0"/>
                    <a:pt x="2901950" y="0"/>
                  </a:cubicBezTo>
                  <a:cubicBezTo>
                    <a:pt x="3708400" y="0"/>
                    <a:pt x="4441190" y="283210"/>
                    <a:pt x="4966970" y="797560"/>
                  </a:cubicBezTo>
                  <a:cubicBezTo>
                    <a:pt x="5232400" y="1056640"/>
                    <a:pt x="5438140" y="1367790"/>
                    <a:pt x="5580380" y="1722120"/>
                  </a:cubicBezTo>
                  <a:cubicBezTo>
                    <a:pt x="5728970" y="2090420"/>
                    <a:pt x="5803900" y="2496820"/>
                    <a:pt x="5803900" y="2931160"/>
                  </a:cubicBezTo>
                  <a:lnTo>
                    <a:pt x="5803900" y="6375400"/>
                  </a:lnTo>
                  <a:close/>
                  <a:moveTo>
                    <a:pt x="25400" y="6350000"/>
                  </a:moveTo>
                  <a:lnTo>
                    <a:pt x="5778500" y="6350000"/>
                  </a:lnTo>
                  <a:lnTo>
                    <a:pt x="5778500" y="2929890"/>
                  </a:lnTo>
                  <a:cubicBezTo>
                    <a:pt x="5778500" y="2499360"/>
                    <a:pt x="5703570" y="2095500"/>
                    <a:pt x="5557520" y="1731010"/>
                  </a:cubicBezTo>
                  <a:cubicBezTo>
                    <a:pt x="5416550" y="1380490"/>
                    <a:pt x="5212080" y="1073150"/>
                    <a:pt x="4949190" y="815340"/>
                  </a:cubicBezTo>
                  <a:cubicBezTo>
                    <a:pt x="4428490" y="306070"/>
                    <a:pt x="3700780" y="25400"/>
                    <a:pt x="2901950" y="25400"/>
                  </a:cubicBezTo>
                  <a:cubicBezTo>
                    <a:pt x="2103120" y="25400"/>
                    <a:pt x="1375410" y="306070"/>
                    <a:pt x="854710" y="815340"/>
                  </a:cubicBezTo>
                  <a:cubicBezTo>
                    <a:pt x="591820" y="1071880"/>
                    <a:pt x="387350" y="1380490"/>
                    <a:pt x="246380" y="1731010"/>
                  </a:cubicBezTo>
                  <a:cubicBezTo>
                    <a:pt x="100330" y="2095500"/>
                    <a:pt x="25400" y="2499360"/>
                    <a:pt x="25400" y="2929890"/>
                  </a:cubicBezTo>
                  <a:lnTo>
                    <a:pt x="25400" y="6350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894937" y="1303021"/>
            <a:ext cx="7880085" cy="762600"/>
            <a:chOff x="0" y="0"/>
            <a:chExt cx="2075413" cy="20084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075413" cy="200849"/>
            </a:xfrm>
            <a:custGeom>
              <a:avLst/>
              <a:gdLst/>
              <a:ahLst/>
              <a:cxnLst/>
              <a:rect r="r" b="b" t="t" l="l"/>
              <a:pathLst>
                <a:path h="200849" w="2075413">
                  <a:moveTo>
                    <a:pt x="50106" y="0"/>
                  </a:moveTo>
                  <a:lnTo>
                    <a:pt x="2025307" y="0"/>
                  </a:lnTo>
                  <a:cubicBezTo>
                    <a:pt x="2038596" y="0"/>
                    <a:pt x="2051341" y="5279"/>
                    <a:pt x="2060738" y="14676"/>
                  </a:cubicBezTo>
                  <a:cubicBezTo>
                    <a:pt x="2070134" y="24072"/>
                    <a:pt x="2075413" y="36817"/>
                    <a:pt x="2075413" y="50106"/>
                  </a:cubicBezTo>
                  <a:lnTo>
                    <a:pt x="2075413" y="150744"/>
                  </a:lnTo>
                  <a:cubicBezTo>
                    <a:pt x="2075413" y="178416"/>
                    <a:pt x="2052980" y="200849"/>
                    <a:pt x="2025307" y="200849"/>
                  </a:cubicBezTo>
                  <a:lnTo>
                    <a:pt x="50106" y="200849"/>
                  </a:lnTo>
                  <a:cubicBezTo>
                    <a:pt x="36817" y="200849"/>
                    <a:pt x="24072" y="195570"/>
                    <a:pt x="14676" y="186174"/>
                  </a:cubicBezTo>
                  <a:cubicBezTo>
                    <a:pt x="5279" y="176777"/>
                    <a:pt x="0" y="164032"/>
                    <a:pt x="0" y="150744"/>
                  </a:cubicBezTo>
                  <a:lnTo>
                    <a:pt x="0" y="50106"/>
                  </a:lnTo>
                  <a:cubicBezTo>
                    <a:pt x="0" y="36817"/>
                    <a:pt x="5279" y="24072"/>
                    <a:pt x="14676" y="14676"/>
                  </a:cubicBezTo>
                  <a:cubicBezTo>
                    <a:pt x="24072" y="5279"/>
                    <a:pt x="36817" y="0"/>
                    <a:pt x="50106" y="0"/>
                  </a:cubicBezTo>
                  <a:close/>
                </a:path>
              </a:pathLst>
            </a:custGeom>
            <a:solidFill>
              <a:srgbClr val="116897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2075413" cy="2389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4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894937" y="2816853"/>
            <a:ext cx="7595007" cy="762600"/>
            <a:chOff x="0" y="0"/>
            <a:chExt cx="2000331" cy="20084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000331" cy="200849"/>
            </a:xfrm>
            <a:custGeom>
              <a:avLst/>
              <a:gdLst/>
              <a:ahLst/>
              <a:cxnLst/>
              <a:rect r="r" b="b" t="t" l="l"/>
              <a:pathLst>
                <a:path h="200849" w="2000331">
                  <a:moveTo>
                    <a:pt x="51987" y="0"/>
                  </a:moveTo>
                  <a:lnTo>
                    <a:pt x="1948345" y="0"/>
                  </a:lnTo>
                  <a:cubicBezTo>
                    <a:pt x="1977056" y="0"/>
                    <a:pt x="2000331" y="23275"/>
                    <a:pt x="2000331" y="51987"/>
                  </a:cubicBezTo>
                  <a:lnTo>
                    <a:pt x="2000331" y="148863"/>
                  </a:lnTo>
                  <a:cubicBezTo>
                    <a:pt x="2000331" y="177574"/>
                    <a:pt x="1977056" y="200849"/>
                    <a:pt x="1948345" y="200849"/>
                  </a:cubicBezTo>
                  <a:lnTo>
                    <a:pt x="51987" y="200849"/>
                  </a:lnTo>
                  <a:cubicBezTo>
                    <a:pt x="23275" y="200849"/>
                    <a:pt x="0" y="177574"/>
                    <a:pt x="0" y="148863"/>
                  </a:cubicBezTo>
                  <a:lnTo>
                    <a:pt x="0" y="51987"/>
                  </a:lnTo>
                  <a:cubicBezTo>
                    <a:pt x="0" y="23275"/>
                    <a:pt x="23275" y="0"/>
                    <a:pt x="51987" y="0"/>
                  </a:cubicBezTo>
                  <a:close/>
                </a:path>
              </a:pathLst>
            </a:custGeom>
            <a:solidFill>
              <a:srgbClr val="116897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2000331" cy="2389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4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047704" y="1318413"/>
            <a:ext cx="8987127" cy="2252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72"/>
              </a:lnSpc>
            </a:pPr>
            <a:r>
              <a:rPr lang="en-US" b="true" sz="4655" spc="-153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Prestación de s</a:t>
            </a:r>
            <a:r>
              <a:rPr lang="en-US" b="true" sz="4655" spc="-153" strike="noStrike" u="none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ervi</a:t>
            </a:r>
            <a:r>
              <a:rPr lang="en-US" b="true" sz="4655" spc="-153" strike="noStrike" u="none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cios de </a:t>
            </a:r>
            <a:r>
              <a:rPr lang="en-US" b="true" sz="4655" spc="-153" strike="noStrike" u="none">
                <a:solidFill>
                  <a:srgbClr val="116897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at</a:t>
            </a:r>
            <a:r>
              <a:rPr lang="en-US" b="true" sz="4655" spc="-153" strike="noStrike" u="none">
                <a:solidFill>
                  <a:srgbClr val="116897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e</a:t>
            </a:r>
            <a:r>
              <a:rPr lang="en-US" b="true" sz="4655" spc="-153" strike="noStrike" u="none">
                <a:solidFill>
                  <a:srgbClr val="116897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nción integral a</a:t>
            </a:r>
            <a:r>
              <a:rPr lang="en-US" b="true" sz="4655" spc="-153" strike="noStrike" u="none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 Poblaciones Vulnerables: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13987" y="4257040"/>
            <a:ext cx="7803976" cy="458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-8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E</a:t>
            </a:r>
            <a:r>
              <a:rPr lang="en-US" sz="2400" spc="-8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n el marco de esta línea de acción el Centro Empresarial Educativo – CORPOCEMPED, se ha venido especializando en la prestación de servicios orientados a la atención integral de los grupos poblacionales más vulnerables de nuestra sociedad; en este sentido hemos ejecutado proyectos y programas dirigidos a Personas con Discapacidad, Adultos Mayores, Mujeres Víctimas de Violencias, Víctimas de Conflicto Armado en Colombia, Desmovilizados del Proceso de Paz con las FARC, entre otros.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6012700" y="8605838"/>
            <a:ext cx="1756702" cy="1354733"/>
            <a:chOff x="0" y="0"/>
            <a:chExt cx="2342269" cy="180631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342269" cy="1628688"/>
            </a:xfrm>
            <a:custGeom>
              <a:avLst/>
              <a:gdLst/>
              <a:ahLst/>
              <a:cxnLst/>
              <a:rect r="r" b="b" t="t" l="l"/>
              <a:pathLst>
                <a:path h="1628688" w="2342269">
                  <a:moveTo>
                    <a:pt x="0" y="0"/>
                  </a:moveTo>
                  <a:lnTo>
                    <a:pt x="2342269" y="0"/>
                  </a:lnTo>
                  <a:lnTo>
                    <a:pt x="2342269" y="1628688"/>
                  </a:lnTo>
                  <a:lnTo>
                    <a:pt x="0" y="162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206983" y="1638213"/>
              <a:ext cx="1906031" cy="168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35"/>
                </a:lnSpc>
              </a:pPr>
              <a:r>
                <a:rPr lang="en-US" sz="924" i="true">
                  <a:solidFill>
                    <a:srgbClr val="2471E4"/>
                  </a:solidFill>
                  <a:latin typeface="Anantason SemiCondensed Italics"/>
                  <a:ea typeface="Anantason SemiCondensed Italics"/>
                  <a:cs typeface="Anantason SemiCondensed Italics"/>
                  <a:sym typeface="Anantason SemiCondensed Italics"/>
                </a:rPr>
                <a:t>Educación con sentido social</a:t>
              </a:r>
            </a:p>
          </p:txBody>
        </p:sp>
      </p:grpSp>
    </p:spTree>
  </p:cSld>
  <p:clrMapOvr>
    <a:masterClrMapping/>
  </p:clrMapOvr>
  <p:transition spd="slow">
    <p:cover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689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7009701">
            <a:off x="-1732230" y="-1654078"/>
            <a:ext cx="4005461" cy="4016691"/>
            <a:chOff x="0" y="0"/>
            <a:chExt cx="909077" cy="9116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9077" cy="911625"/>
            </a:xfrm>
            <a:custGeom>
              <a:avLst/>
              <a:gdLst/>
              <a:ahLst/>
              <a:cxnLst/>
              <a:rect r="r" b="b" t="t" l="l"/>
              <a:pathLst>
                <a:path h="911625" w="909077">
                  <a:moveTo>
                    <a:pt x="454538" y="0"/>
                  </a:moveTo>
                  <a:cubicBezTo>
                    <a:pt x="203504" y="0"/>
                    <a:pt x="0" y="204074"/>
                    <a:pt x="0" y="455813"/>
                  </a:cubicBezTo>
                  <a:cubicBezTo>
                    <a:pt x="0" y="707551"/>
                    <a:pt x="203504" y="911625"/>
                    <a:pt x="454538" y="911625"/>
                  </a:cubicBezTo>
                  <a:cubicBezTo>
                    <a:pt x="705573" y="911625"/>
                    <a:pt x="909077" y="707551"/>
                    <a:pt x="909077" y="455813"/>
                  </a:cubicBezTo>
                  <a:cubicBezTo>
                    <a:pt x="909077" y="204074"/>
                    <a:pt x="705573" y="0"/>
                    <a:pt x="454538" y="0"/>
                  </a:cubicBezTo>
                  <a:close/>
                </a:path>
              </a:pathLst>
            </a:custGeom>
            <a:ln w="552450" cap="sq">
              <a:solidFill>
                <a:srgbClr val="FF751F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85226" y="37840"/>
              <a:ext cx="738625" cy="788321"/>
            </a:xfrm>
            <a:prstGeom prst="rect">
              <a:avLst/>
            </a:prstGeom>
          </p:spPr>
          <p:txBody>
            <a:bodyPr anchor="ctr" rtlCol="false" tIns="47983" lIns="47983" bIns="47983" rIns="47983"/>
            <a:lstStyle/>
            <a:p>
              <a:pPr algn="ctr">
                <a:lnSpc>
                  <a:spcPts val="222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5400000">
            <a:off x="575621" y="866775"/>
            <a:ext cx="506109" cy="506109"/>
          </a:xfrm>
          <a:custGeom>
            <a:avLst/>
            <a:gdLst/>
            <a:ahLst/>
            <a:cxnLst/>
            <a:rect r="r" b="b" t="t" l="l"/>
            <a:pathLst>
              <a:path h="506109" w="506109">
                <a:moveTo>
                  <a:pt x="0" y="0"/>
                </a:moveTo>
                <a:lnTo>
                  <a:pt x="506108" y="0"/>
                </a:lnTo>
                <a:lnTo>
                  <a:pt x="506108" y="506109"/>
                </a:lnTo>
                <a:lnTo>
                  <a:pt x="0" y="506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-172330" y="-366085"/>
            <a:ext cx="1434977" cy="1450467"/>
          </a:xfrm>
          <a:custGeom>
            <a:avLst/>
            <a:gdLst/>
            <a:ahLst/>
            <a:cxnLst/>
            <a:rect r="r" b="b" t="t" l="l"/>
            <a:pathLst>
              <a:path h="1450467" w="1434977">
                <a:moveTo>
                  <a:pt x="0" y="0"/>
                </a:moveTo>
                <a:lnTo>
                  <a:pt x="1434977" y="0"/>
                </a:lnTo>
                <a:lnTo>
                  <a:pt x="1434977" y="1450467"/>
                </a:lnTo>
                <a:lnTo>
                  <a:pt x="0" y="1450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83687" r="-18675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670871" y="7968837"/>
            <a:ext cx="3779872" cy="1691905"/>
            <a:chOff x="0" y="0"/>
            <a:chExt cx="995553" cy="44558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95553" cy="445586"/>
            </a:xfrm>
            <a:custGeom>
              <a:avLst/>
              <a:gdLst/>
              <a:ahLst/>
              <a:cxnLst/>
              <a:rect r="r" b="b" t="t" l="l"/>
              <a:pathLst>
                <a:path h="445586" w="995553">
                  <a:moveTo>
                    <a:pt x="995553" y="28675"/>
                  </a:moveTo>
                  <a:lnTo>
                    <a:pt x="995553" y="416911"/>
                  </a:lnTo>
                  <a:cubicBezTo>
                    <a:pt x="995553" y="424516"/>
                    <a:pt x="992532" y="431809"/>
                    <a:pt x="987154" y="437187"/>
                  </a:cubicBezTo>
                  <a:cubicBezTo>
                    <a:pt x="981777" y="442564"/>
                    <a:pt x="974483" y="445586"/>
                    <a:pt x="966878" y="445586"/>
                  </a:cubicBezTo>
                  <a:lnTo>
                    <a:pt x="28675" y="445586"/>
                  </a:lnTo>
                  <a:cubicBezTo>
                    <a:pt x="21070" y="445586"/>
                    <a:pt x="13776" y="442564"/>
                    <a:pt x="8399" y="437187"/>
                  </a:cubicBezTo>
                  <a:cubicBezTo>
                    <a:pt x="3021" y="431809"/>
                    <a:pt x="0" y="424516"/>
                    <a:pt x="0" y="416911"/>
                  </a:cubicBezTo>
                  <a:lnTo>
                    <a:pt x="0" y="28675"/>
                  </a:lnTo>
                  <a:cubicBezTo>
                    <a:pt x="0" y="21070"/>
                    <a:pt x="3021" y="13776"/>
                    <a:pt x="8399" y="8399"/>
                  </a:cubicBezTo>
                  <a:cubicBezTo>
                    <a:pt x="13776" y="3021"/>
                    <a:pt x="21070" y="0"/>
                    <a:pt x="28675" y="0"/>
                  </a:cubicBezTo>
                  <a:lnTo>
                    <a:pt x="966878" y="0"/>
                  </a:lnTo>
                  <a:cubicBezTo>
                    <a:pt x="974483" y="0"/>
                    <a:pt x="981777" y="3021"/>
                    <a:pt x="987154" y="8399"/>
                  </a:cubicBezTo>
                  <a:cubicBezTo>
                    <a:pt x="992532" y="13776"/>
                    <a:pt x="995553" y="21070"/>
                    <a:pt x="995553" y="28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995553" cy="4836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4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4787567" y="2634350"/>
            <a:ext cx="3779872" cy="1554865"/>
            <a:chOff x="0" y="0"/>
            <a:chExt cx="995553" cy="40949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95553" cy="409494"/>
            </a:xfrm>
            <a:custGeom>
              <a:avLst/>
              <a:gdLst/>
              <a:ahLst/>
              <a:cxnLst/>
              <a:rect r="r" b="b" t="t" l="l"/>
              <a:pathLst>
                <a:path h="409494" w="995553">
                  <a:moveTo>
                    <a:pt x="995553" y="28675"/>
                  </a:moveTo>
                  <a:lnTo>
                    <a:pt x="995553" y="380820"/>
                  </a:lnTo>
                  <a:cubicBezTo>
                    <a:pt x="995553" y="388425"/>
                    <a:pt x="992532" y="395718"/>
                    <a:pt x="987154" y="401096"/>
                  </a:cubicBezTo>
                  <a:cubicBezTo>
                    <a:pt x="981777" y="406473"/>
                    <a:pt x="974483" y="409494"/>
                    <a:pt x="966878" y="409494"/>
                  </a:cubicBezTo>
                  <a:lnTo>
                    <a:pt x="28675" y="409494"/>
                  </a:lnTo>
                  <a:cubicBezTo>
                    <a:pt x="21070" y="409494"/>
                    <a:pt x="13776" y="406473"/>
                    <a:pt x="8399" y="401096"/>
                  </a:cubicBezTo>
                  <a:cubicBezTo>
                    <a:pt x="3021" y="395718"/>
                    <a:pt x="0" y="388425"/>
                    <a:pt x="0" y="380820"/>
                  </a:cubicBezTo>
                  <a:lnTo>
                    <a:pt x="0" y="28675"/>
                  </a:lnTo>
                  <a:cubicBezTo>
                    <a:pt x="0" y="21070"/>
                    <a:pt x="3021" y="13776"/>
                    <a:pt x="8399" y="8399"/>
                  </a:cubicBezTo>
                  <a:cubicBezTo>
                    <a:pt x="13776" y="3021"/>
                    <a:pt x="21070" y="0"/>
                    <a:pt x="28675" y="0"/>
                  </a:cubicBezTo>
                  <a:lnTo>
                    <a:pt x="966878" y="0"/>
                  </a:lnTo>
                  <a:cubicBezTo>
                    <a:pt x="974483" y="0"/>
                    <a:pt x="981777" y="3021"/>
                    <a:pt x="987154" y="8399"/>
                  </a:cubicBezTo>
                  <a:cubicBezTo>
                    <a:pt x="992532" y="13776"/>
                    <a:pt x="995553" y="21070"/>
                    <a:pt x="995553" y="28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995553" cy="4475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4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4787567" y="6011698"/>
            <a:ext cx="3779872" cy="1594856"/>
            <a:chOff x="0" y="0"/>
            <a:chExt cx="995553" cy="42002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95553" cy="420027"/>
            </a:xfrm>
            <a:custGeom>
              <a:avLst/>
              <a:gdLst/>
              <a:ahLst/>
              <a:cxnLst/>
              <a:rect r="r" b="b" t="t" l="l"/>
              <a:pathLst>
                <a:path h="420027" w="995553">
                  <a:moveTo>
                    <a:pt x="995553" y="28675"/>
                  </a:moveTo>
                  <a:lnTo>
                    <a:pt x="995553" y="391352"/>
                  </a:lnTo>
                  <a:cubicBezTo>
                    <a:pt x="995553" y="407189"/>
                    <a:pt x="982715" y="420027"/>
                    <a:pt x="966878" y="420027"/>
                  </a:cubicBezTo>
                  <a:lnTo>
                    <a:pt x="28675" y="420027"/>
                  </a:lnTo>
                  <a:cubicBezTo>
                    <a:pt x="21070" y="420027"/>
                    <a:pt x="13776" y="417006"/>
                    <a:pt x="8399" y="411628"/>
                  </a:cubicBezTo>
                  <a:cubicBezTo>
                    <a:pt x="3021" y="406250"/>
                    <a:pt x="0" y="398957"/>
                    <a:pt x="0" y="391352"/>
                  </a:cubicBezTo>
                  <a:lnTo>
                    <a:pt x="0" y="28675"/>
                  </a:lnTo>
                  <a:cubicBezTo>
                    <a:pt x="0" y="21070"/>
                    <a:pt x="3021" y="13776"/>
                    <a:pt x="8399" y="8399"/>
                  </a:cubicBezTo>
                  <a:cubicBezTo>
                    <a:pt x="13776" y="3021"/>
                    <a:pt x="21070" y="0"/>
                    <a:pt x="28675" y="0"/>
                  </a:cubicBezTo>
                  <a:lnTo>
                    <a:pt x="966878" y="0"/>
                  </a:lnTo>
                  <a:cubicBezTo>
                    <a:pt x="974483" y="0"/>
                    <a:pt x="981777" y="3021"/>
                    <a:pt x="987154" y="8399"/>
                  </a:cubicBezTo>
                  <a:cubicBezTo>
                    <a:pt x="992532" y="13776"/>
                    <a:pt x="995553" y="21070"/>
                    <a:pt x="995553" y="28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995553" cy="4581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4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793025" y="7795619"/>
            <a:ext cx="3779872" cy="1865123"/>
            <a:chOff x="0" y="0"/>
            <a:chExt cx="995553" cy="49120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995553" cy="491205"/>
            </a:xfrm>
            <a:custGeom>
              <a:avLst/>
              <a:gdLst/>
              <a:ahLst/>
              <a:cxnLst/>
              <a:rect r="r" b="b" t="t" l="l"/>
              <a:pathLst>
                <a:path h="491205" w="995553">
                  <a:moveTo>
                    <a:pt x="995553" y="28675"/>
                  </a:moveTo>
                  <a:lnTo>
                    <a:pt x="995553" y="462530"/>
                  </a:lnTo>
                  <a:cubicBezTo>
                    <a:pt x="995553" y="478367"/>
                    <a:pt x="982715" y="491205"/>
                    <a:pt x="966878" y="491205"/>
                  </a:cubicBezTo>
                  <a:lnTo>
                    <a:pt x="28675" y="491205"/>
                  </a:lnTo>
                  <a:cubicBezTo>
                    <a:pt x="21070" y="491205"/>
                    <a:pt x="13776" y="488184"/>
                    <a:pt x="8399" y="482806"/>
                  </a:cubicBezTo>
                  <a:cubicBezTo>
                    <a:pt x="3021" y="477429"/>
                    <a:pt x="0" y="470135"/>
                    <a:pt x="0" y="462530"/>
                  </a:cubicBezTo>
                  <a:lnTo>
                    <a:pt x="0" y="28675"/>
                  </a:lnTo>
                  <a:cubicBezTo>
                    <a:pt x="0" y="21070"/>
                    <a:pt x="3021" y="13776"/>
                    <a:pt x="8399" y="8399"/>
                  </a:cubicBezTo>
                  <a:cubicBezTo>
                    <a:pt x="13776" y="3021"/>
                    <a:pt x="21070" y="0"/>
                    <a:pt x="28675" y="0"/>
                  </a:cubicBezTo>
                  <a:lnTo>
                    <a:pt x="966878" y="0"/>
                  </a:lnTo>
                  <a:cubicBezTo>
                    <a:pt x="974483" y="0"/>
                    <a:pt x="981777" y="3021"/>
                    <a:pt x="987154" y="8399"/>
                  </a:cubicBezTo>
                  <a:cubicBezTo>
                    <a:pt x="992532" y="13776"/>
                    <a:pt x="995553" y="21070"/>
                    <a:pt x="995553" y="28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995553" cy="5293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4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4787567" y="4414945"/>
            <a:ext cx="3779872" cy="1388638"/>
            <a:chOff x="0" y="0"/>
            <a:chExt cx="995553" cy="36571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95553" cy="365716"/>
            </a:xfrm>
            <a:custGeom>
              <a:avLst/>
              <a:gdLst/>
              <a:ahLst/>
              <a:cxnLst/>
              <a:rect r="r" b="b" t="t" l="l"/>
              <a:pathLst>
                <a:path h="365716" w="995553">
                  <a:moveTo>
                    <a:pt x="995553" y="28675"/>
                  </a:moveTo>
                  <a:lnTo>
                    <a:pt x="995553" y="337042"/>
                  </a:lnTo>
                  <a:cubicBezTo>
                    <a:pt x="995553" y="344647"/>
                    <a:pt x="992532" y="351940"/>
                    <a:pt x="987154" y="357318"/>
                  </a:cubicBezTo>
                  <a:cubicBezTo>
                    <a:pt x="981777" y="362695"/>
                    <a:pt x="974483" y="365716"/>
                    <a:pt x="966878" y="365716"/>
                  </a:cubicBezTo>
                  <a:lnTo>
                    <a:pt x="28675" y="365716"/>
                  </a:lnTo>
                  <a:cubicBezTo>
                    <a:pt x="12838" y="365716"/>
                    <a:pt x="0" y="352878"/>
                    <a:pt x="0" y="337042"/>
                  </a:cubicBezTo>
                  <a:lnTo>
                    <a:pt x="0" y="28675"/>
                  </a:lnTo>
                  <a:cubicBezTo>
                    <a:pt x="0" y="21070"/>
                    <a:pt x="3021" y="13776"/>
                    <a:pt x="8399" y="8399"/>
                  </a:cubicBezTo>
                  <a:cubicBezTo>
                    <a:pt x="13776" y="3021"/>
                    <a:pt x="21070" y="0"/>
                    <a:pt x="28675" y="0"/>
                  </a:cubicBezTo>
                  <a:lnTo>
                    <a:pt x="966878" y="0"/>
                  </a:lnTo>
                  <a:cubicBezTo>
                    <a:pt x="974483" y="0"/>
                    <a:pt x="981777" y="3021"/>
                    <a:pt x="987154" y="8399"/>
                  </a:cubicBezTo>
                  <a:cubicBezTo>
                    <a:pt x="992532" y="13776"/>
                    <a:pt x="995553" y="21070"/>
                    <a:pt x="995553" y="28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995553" cy="4038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4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670871" y="5301594"/>
            <a:ext cx="3779872" cy="2543419"/>
            <a:chOff x="0" y="0"/>
            <a:chExt cx="995553" cy="66984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995553" cy="669843"/>
            </a:xfrm>
            <a:custGeom>
              <a:avLst/>
              <a:gdLst/>
              <a:ahLst/>
              <a:cxnLst/>
              <a:rect r="r" b="b" t="t" l="l"/>
              <a:pathLst>
                <a:path h="669843" w="995553">
                  <a:moveTo>
                    <a:pt x="995553" y="28675"/>
                  </a:moveTo>
                  <a:lnTo>
                    <a:pt x="995553" y="641168"/>
                  </a:lnTo>
                  <a:cubicBezTo>
                    <a:pt x="995553" y="648773"/>
                    <a:pt x="992532" y="656067"/>
                    <a:pt x="987154" y="661445"/>
                  </a:cubicBezTo>
                  <a:cubicBezTo>
                    <a:pt x="981777" y="666822"/>
                    <a:pt x="974483" y="669843"/>
                    <a:pt x="966878" y="669843"/>
                  </a:cubicBezTo>
                  <a:lnTo>
                    <a:pt x="28675" y="669843"/>
                  </a:lnTo>
                  <a:cubicBezTo>
                    <a:pt x="21070" y="669843"/>
                    <a:pt x="13776" y="666822"/>
                    <a:pt x="8399" y="661445"/>
                  </a:cubicBezTo>
                  <a:cubicBezTo>
                    <a:pt x="3021" y="656067"/>
                    <a:pt x="0" y="648773"/>
                    <a:pt x="0" y="641168"/>
                  </a:cubicBezTo>
                  <a:lnTo>
                    <a:pt x="0" y="28675"/>
                  </a:lnTo>
                  <a:cubicBezTo>
                    <a:pt x="0" y="21070"/>
                    <a:pt x="3021" y="13776"/>
                    <a:pt x="8399" y="8399"/>
                  </a:cubicBezTo>
                  <a:cubicBezTo>
                    <a:pt x="13776" y="3021"/>
                    <a:pt x="21070" y="0"/>
                    <a:pt x="28675" y="0"/>
                  </a:cubicBezTo>
                  <a:lnTo>
                    <a:pt x="966878" y="0"/>
                  </a:lnTo>
                  <a:cubicBezTo>
                    <a:pt x="974483" y="0"/>
                    <a:pt x="981777" y="3021"/>
                    <a:pt x="987154" y="8399"/>
                  </a:cubicBezTo>
                  <a:cubicBezTo>
                    <a:pt x="992532" y="13776"/>
                    <a:pt x="995553" y="21070"/>
                    <a:pt x="995553" y="28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995553" cy="7079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4"/>
                </a:lnSpc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14668895" y="136633"/>
            <a:ext cx="3609736" cy="1362675"/>
          </a:xfrm>
          <a:custGeom>
            <a:avLst/>
            <a:gdLst/>
            <a:ahLst/>
            <a:cxnLst/>
            <a:rect r="r" b="b" t="t" l="l"/>
            <a:pathLst>
              <a:path h="1362675" w="3609736">
                <a:moveTo>
                  <a:pt x="0" y="0"/>
                </a:moveTo>
                <a:lnTo>
                  <a:pt x="3609735" y="0"/>
                </a:lnTo>
                <a:lnTo>
                  <a:pt x="3609735" y="1362675"/>
                </a:lnTo>
                <a:lnTo>
                  <a:pt x="0" y="13626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512010" y="937741"/>
            <a:ext cx="4178947" cy="4921976"/>
          </a:xfrm>
          <a:custGeom>
            <a:avLst/>
            <a:gdLst/>
            <a:ahLst/>
            <a:cxnLst/>
            <a:rect r="r" b="b" t="t" l="l"/>
            <a:pathLst>
              <a:path h="4921976" w="4178947">
                <a:moveTo>
                  <a:pt x="0" y="0"/>
                </a:moveTo>
                <a:lnTo>
                  <a:pt x="4178946" y="0"/>
                </a:lnTo>
                <a:lnTo>
                  <a:pt x="4178946" y="4921975"/>
                </a:lnTo>
                <a:lnTo>
                  <a:pt x="0" y="49219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3205" r="0" b="0"/>
            </a:stretch>
          </a:blipFill>
          <a:ln w="9525" cap="sq">
            <a:solidFill>
              <a:srgbClr val="FF5757"/>
            </a:solidFill>
            <a:prstDash val="solid"/>
            <a:miter/>
          </a:ln>
        </p:spPr>
      </p:sp>
      <p:sp>
        <p:nvSpPr>
          <p:cNvPr name="Freeform 27" id="27"/>
          <p:cNvSpPr/>
          <p:nvPr/>
        </p:nvSpPr>
        <p:spPr>
          <a:xfrm flipH="false" flipV="false" rot="0">
            <a:off x="11107459" y="6435187"/>
            <a:ext cx="2583498" cy="3444663"/>
          </a:xfrm>
          <a:custGeom>
            <a:avLst/>
            <a:gdLst/>
            <a:ahLst/>
            <a:cxnLst/>
            <a:rect r="r" b="b" t="t" l="l"/>
            <a:pathLst>
              <a:path h="3444663" w="2583498">
                <a:moveTo>
                  <a:pt x="0" y="0"/>
                </a:moveTo>
                <a:lnTo>
                  <a:pt x="2583497" y="0"/>
                </a:lnTo>
                <a:lnTo>
                  <a:pt x="2583497" y="3444663"/>
                </a:lnTo>
                <a:lnTo>
                  <a:pt x="0" y="34446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  <a:ln w="9525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28" id="28"/>
          <p:cNvSpPr/>
          <p:nvPr/>
        </p:nvSpPr>
        <p:spPr>
          <a:xfrm flipH="false" flipV="false" rot="0">
            <a:off x="13682852" y="6057261"/>
            <a:ext cx="4099746" cy="3074810"/>
          </a:xfrm>
          <a:custGeom>
            <a:avLst/>
            <a:gdLst/>
            <a:ahLst/>
            <a:cxnLst/>
            <a:rect r="r" b="b" t="t" l="l"/>
            <a:pathLst>
              <a:path h="3074810" w="4099746">
                <a:moveTo>
                  <a:pt x="0" y="0"/>
                </a:moveTo>
                <a:lnTo>
                  <a:pt x="4099746" y="0"/>
                </a:lnTo>
                <a:lnTo>
                  <a:pt x="4099746" y="3074809"/>
                </a:lnTo>
                <a:lnTo>
                  <a:pt x="0" y="30748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  <a:ln w="9525" cap="sq">
            <a:solidFill>
              <a:srgbClr val="FF7300"/>
            </a:solidFill>
            <a:prstDash val="solid"/>
            <a:miter/>
          </a:ln>
        </p:spPr>
      </p:sp>
      <p:sp>
        <p:nvSpPr>
          <p:cNvPr name="Freeform 29" id="29"/>
          <p:cNvSpPr/>
          <p:nvPr/>
        </p:nvSpPr>
        <p:spPr>
          <a:xfrm flipH="false" flipV="false" rot="0">
            <a:off x="12655303" y="3946820"/>
            <a:ext cx="3989083" cy="2991812"/>
          </a:xfrm>
          <a:custGeom>
            <a:avLst/>
            <a:gdLst/>
            <a:ahLst/>
            <a:cxnLst/>
            <a:rect r="r" b="b" t="t" l="l"/>
            <a:pathLst>
              <a:path h="2991812" w="3989083">
                <a:moveTo>
                  <a:pt x="0" y="0"/>
                </a:moveTo>
                <a:lnTo>
                  <a:pt x="3989083" y="0"/>
                </a:lnTo>
                <a:lnTo>
                  <a:pt x="3989083" y="2991812"/>
                </a:lnTo>
                <a:lnTo>
                  <a:pt x="0" y="29918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6302" t="-6445" r="0" b="-9856"/>
            </a:stretch>
          </a:blipFill>
          <a:ln w="9525" cap="sq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prstDash val="solid"/>
            <a:miter/>
          </a:ln>
        </p:spPr>
      </p:sp>
      <p:sp>
        <p:nvSpPr>
          <p:cNvPr name="Freeform 30" id="30"/>
          <p:cNvSpPr/>
          <p:nvPr/>
        </p:nvSpPr>
        <p:spPr>
          <a:xfrm flipH="false" flipV="false" rot="0">
            <a:off x="13334453" y="1499308"/>
            <a:ext cx="4270751" cy="2950957"/>
          </a:xfrm>
          <a:custGeom>
            <a:avLst/>
            <a:gdLst/>
            <a:ahLst/>
            <a:cxnLst/>
            <a:rect r="r" b="b" t="t" l="l"/>
            <a:pathLst>
              <a:path h="2950957" w="4270751">
                <a:moveTo>
                  <a:pt x="0" y="0"/>
                </a:moveTo>
                <a:lnTo>
                  <a:pt x="4270751" y="0"/>
                </a:lnTo>
                <a:lnTo>
                  <a:pt x="4270751" y="2950957"/>
                </a:lnTo>
                <a:lnTo>
                  <a:pt x="0" y="29509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4441" r="0" b="-4441"/>
            </a:stretch>
          </a:blipFill>
          <a:ln w="9525" cap="sq">
            <a:solidFill>
              <a:srgbClr val="FF751F"/>
            </a:solidFill>
            <a:prstDash val="solid"/>
            <a:miter/>
          </a:ln>
        </p:spPr>
      </p:sp>
      <p:sp>
        <p:nvSpPr>
          <p:cNvPr name="Freeform 31" id="31"/>
          <p:cNvSpPr/>
          <p:nvPr/>
        </p:nvSpPr>
        <p:spPr>
          <a:xfrm flipH="false" flipV="false" rot="0">
            <a:off x="10279025" y="5442726"/>
            <a:ext cx="3055428" cy="2291571"/>
          </a:xfrm>
          <a:custGeom>
            <a:avLst/>
            <a:gdLst/>
            <a:ahLst/>
            <a:cxnLst/>
            <a:rect r="r" b="b" t="t" l="l"/>
            <a:pathLst>
              <a:path h="2291571" w="3055428">
                <a:moveTo>
                  <a:pt x="0" y="0"/>
                </a:moveTo>
                <a:lnTo>
                  <a:pt x="3055428" y="0"/>
                </a:lnTo>
                <a:lnTo>
                  <a:pt x="3055428" y="2291571"/>
                </a:lnTo>
                <a:lnTo>
                  <a:pt x="0" y="22915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32" id="32"/>
          <p:cNvSpPr/>
          <p:nvPr/>
        </p:nvSpPr>
        <p:spPr>
          <a:xfrm flipH="false" flipV="false" rot="0">
            <a:off x="16326162" y="4198543"/>
            <a:ext cx="1866275" cy="2488367"/>
          </a:xfrm>
          <a:custGeom>
            <a:avLst/>
            <a:gdLst/>
            <a:ahLst/>
            <a:cxnLst/>
            <a:rect r="r" b="b" t="t" l="l"/>
            <a:pathLst>
              <a:path h="2488367" w="1866275">
                <a:moveTo>
                  <a:pt x="0" y="0"/>
                </a:moveTo>
                <a:lnTo>
                  <a:pt x="1866276" y="0"/>
                </a:lnTo>
                <a:lnTo>
                  <a:pt x="1866276" y="2488366"/>
                </a:lnTo>
                <a:lnTo>
                  <a:pt x="0" y="2488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  <a:ln w="9525" cap="sq">
            <a:solidFill>
              <a:srgbClr val="2EEDE7"/>
            </a:solidFill>
            <a:prstDash val="solid"/>
            <a:miter/>
          </a:ln>
        </p:spPr>
      </p:sp>
      <p:sp>
        <p:nvSpPr>
          <p:cNvPr name="TextBox 33" id="33"/>
          <p:cNvSpPr txBox="true"/>
          <p:nvPr/>
        </p:nvSpPr>
        <p:spPr>
          <a:xfrm rot="0">
            <a:off x="762431" y="8064087"/>
            <a:ext cx="3326656" cy="920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7"/>
              </a:lnSpc>
            </a:pPr>
            <a:r>
              <a:rPr lang="en-US" b="true" sz="1305">
                <a:solidFill>
                  <a:srgbClr val="116897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Brindar servicio de albergue temporal a las personas afectadas por una emergencia social, natural o antrópica en el Distrito de Medellín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615516" y="620164"/>
            <a:ext cx="4308244" cy="16287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Proyectos especiales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4873292" y="2704432"/>
            <a:ext cx="3326656" cy="1148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7"/>
              </a:lnSpc>
            </a:pPr>
            <a:r>
              <a:rPr lang="en-US" b="true" sz="1305">
                <a:solidFill>
                  <a:srgbClr val="116897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Convenio de asociación para implementar estrategias de autonomía económica para las mujeres urbanas y rurales de Medellín.</a:t>
            </a:r>
          </a:p>
          <a:p>
            <a:pPr algn="l">
              <a:lnSpc>
                <a:spcPts val="1827"/>
              </a:lnSpc>
            </a:pPr>
          </a:p>
        </p:txBody>
      </p:sp>
      <p:sp>
        <p:nvSpPr>
          <p:cNvPr name="TextBox 36" id="36"/>
          <p:cNvSpPr txBox="true"/>
          <p:nvPr/>
        </p:nvSpPr>
        <p:spPr>
          <a:xfrm rot="0">
            <a:off x="793065" y="5407254"/>
            <a:ext cx="3657678" cy="1529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92"/>
              </a:lnSpc>
            </a:pPr>
            <a:r>
              <a:rPr lang="en-US" b="true" sz="1280">
                <a:solidFill>
                  <a:srgbClr val="116897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“Prestar el servicio de formación de usuarios en el sistema integrado de transporte, el cual comprende metro, buses, cables, tranvía y rutas alimentadoras, a través de la ejecución de acciones educativas y formativas de carácter presencial”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863767" y="4492047"/>
            <a:ext cx="3507834" cy="69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7"/>
              </a:lnSpc>
            </a:pPr>
            <a:r>
              <a:rPr lang="en-US" b="true" sz="1305">
                <a:solidFill>
                  <a:srgbClr val="116897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Contratar la prestación del servicio educativo para la población en Extra-edad y adultos.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4850645" y="6048586"/>
            <a:ext cx="3328830" cy="920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7"/>
              </a:lnSpc>
            </a:pPr>
            <a:r>
              <a:rPr lang="en-US" sz="1305" b="true">
                <a:solidFill>
                  <a:srgbClr val="116897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Aunar esfuerzos para la implementación de centros vida para la atención diurna a adultos mayores en el Municipio de Manizales.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4908716" y="7886796"/>
            <a:ext cx="3212687" cy="1148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7"/>
              </a:lnSpc>
            </a:pPr>
            <a:r>
              <a:rPr lang="en-US" b="true" sz="1305">
                <a:solidFill>
                  <a:srgbClr val="116897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PP­ Realizar formación y acompañamiento en temas de cuidado a personas cuidadoras de personas con discapacidad y personas mayores.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4882817" y="9103495"/>
            <a:ext cx="3529439" cy="46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7"/>
              </a:lnSpc>
            </a:pPr>
            <a:r>
              <a:rPr lang="en-US" b="true" sz="1305">
                <a:solidFill>
                  <a:srgbClr val="FF751F"/>
                </a:solidFill>
                <a:latin typeface="Poppins Bold"/>
                <a:ea typeface="Poppins Bold"/>
                <a:cs typeface="Poppins Bold"/>
                <a:sym typeface="Poppins Bold"/>
              </a:rPr>
              <a:t>Entidad contratante: Distrito de Medellín – Secretaría de Suministros y Servicios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4863767" y="3655771"/>
            <a:ext cx="3212687" cy="46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7"/>
              </a:lnSpc>
            </a:pPr>
            <a:r>
              <a:rPr lang="en-US" b="true" sz="1305">
                <a:solidFill>
                  <a:srgbClr val="FF751F"/>
                </a:solidFill>
                <a:latin typeface="Poppins Bold"/>
                <a:ea typeface="Poppins Bold"/>
                <a:cs typeface="Poppins Bold"/>
                <a:sym typeface="Poppins Bold"/>
              </a:rPr>
              <a:t>Entidad contratante: Distrito de Medellín – Secretaria de las Mujeres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756596" y="9103495"/>
            <a:ext cx="3510630" cy="46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7"/>
              </a:lnSpc>
            </a:pPr>
            <a:r>
              <a:rPr lang="en-US" b="true" sz="1305">
                <a:solidFill>
                  <a:srgbClr val="FF751F"/>
                </a:solidFill>
                <a:latin typeface="Poppins Bold"/>
                <a:ea typeface="Poppins Bold"/>
                <a:cs typeface="Poppins Bold"/>
                <a:sym typeface="Poppins Bold"/>
              </a:rPr>
              <a:t>Entidad contratante: Distrito de Medellín – Secretaria de Inclusión Social y Familia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4882817" y="5219265"/>
            <a:ext cx="3212687" cy="46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7"/>
              </a:lnSpc>
            </a:pPr>
            <a:r>
              <a:rPr lang="en-US" b="true" sz="1305">
                <a:solidFill>
                  <a:srgbClr val="FF751F"/>
                </a:solidFill>
                <a:latin typeface="Poppins Bold"/>
                <a:ea typeface="Poppins Bold"/>
                <a:cs typeface="Poppins Bold"/>
                <a:sym typeface="Poppins Bold"/>
              </a:rPr>
              <a:t>Entidad contratante: Distrito de Medellín – Secretaria de Educación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4836583" y="7085494"/>
            <a:ext cx="3779872" cy="46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7"/>
              </a:lnSpc>
            </a:pPr>
            <a:r>
              <a:rPr lang="en-US" b="true" sz="1305">
                <a:solidFill>
                  <a:srgbClr val="FF751F"/>
                </a:solidFill>
                <a:latin typeface="Poppins Bold"/>
                <a:ea typeface="Poppins Bold"/>
                <a:cs typeface="Poppins Bold"/>
                <a:sym typeface="Poppins Bold"/>
              </a:rPr>
              <a:t>Entidad contratante: Municipio de Manizales – Secretaria de Desarrollo Social 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762431" y="7012120"/>
            <a:ext cx="3718945" cy="690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67"/>
              </a:lnSpc>
            </a:pPr>
            <a:r>
              <a:rPr lang="en-US" b="true" sz="1333">
                <a:solidFill>
                  <a:srgbClr val="FF751F"/>
                </a:solidFill>
                <a:latin typeface="Poppins Bold"/>
                <a:ea typeface="Poppins Bold"/>
                <a:cs typeface="Poppins Bold"/>
                <a:sym typeface="Poppins Bold"/>
              </a:rPr>
              <a:t>Entidad contratante: Empresa de Transporte Masivo del Valle de Aburrá Limitada – Metro de Medellín Ltda.</a:t>
            </a:r>
          </a:p>
        </p:txBody>
      </p:sp>
      <p:grpSp>
        <p:nvGrpSpPr>
          <p:cNvPr name="Group 46" id="46"/>
          <p:cNvGrpSpPr/>
          <p:nvPr/>
        </p:nvGrpSpPr>
        <p:grpSpPr>
          <a:xfrm rot="0">
            <a:off x="670871" y="2634350"/>
            <a:ext cx="3779872" cy="2543419"/>
            <a:chOff x="0" y="0"/>
            <a:chExt cx="995553" cy="669843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995553" cy="669843"/>
            </a:xfrm>
            <a:custGeom>
              <a:avLst/>
              <a:gdLst/>
              <a:ahLst/>
              <a:cxnLst/>
              <a:rect r="r" b="b" t="t" l="l"/>
              <a:pathLst>
                <a:path h="669843" w="995553">
                  <a:moveTo>
                    <a:pt x="995553" y="28675"/>
                  </a:moveTo>
                  <a:lnTo>
                    <a:pt x="995553" y="641168"/>
                  </a:lnTo>
                  <a:cubicBezTo>
                    <a:pt x="995553" y="648773"/>
                    <a:pt x="992532" y="656067"/>
                    <a:pt x="987154" y="661445"/>
                  </a:cubicBezTo>
                  <a:cubicBezTo>
                    <a:pt x="981777" y="666822"/>
                    <a:pt x="974483" y="669843"/>
                    <a:pt x="966878" y="669843"/>
                  </a:cubicBezTo>
                  <a:lnTo>
                    <a:pt x="28675" y="669843"/>
                  </a:lnTo>
                  <a:cubicBezTo>
                    <a:pt x="21070" y="669843"/>
                    <a:pt x="13776" y="666822"/>
                    <a:pt x="8399" y="661445"/>
                  </a:cubicBezTo>
                  <a:cubicBezTo>
                    <a:pt x="3021" y="656067"/>
                    <a:pt x="0" y="648773"/>
                    <a:pt x="0" y="641168"/>
                  </a:cubicBezTo>
                  <a:lnTo>
                    <a:pt x="0" y="28675"/>
                  </a:lnTo>
                  <a:cubicBezTo>
                    <a:pt x="0" y="21070"/>
                    <a:pt x="3021" y="13776"/>
                    <a:pt x="8399" y="8399"/>
                  </a:cubicBezTo>
                  <a:cubicBezTo>
                    <a:pt x="13776" y="3021"/>
                    <a:pt x="21070" y="0"/>
                    <a:pt x="28675" y="0"/>
                  </a:cubicBezTo>
                  <a:lnTo>
                    <a:pt x="966878" y="0"/>
                  </a:lnTo>
                  <a:cubicBezTo>
                    <a:pt x="974483" y="0"/>
                    <a:pt x="981777" y="3021"/>
                    <a:pt x="987154" y="8399"/>
                  </a:cubicBezTo>
                  <a:cubicBezTo>
                    <a:pt x="992532" y="13776"/>
                    <a:pt x="995553" y="21070"/>
                    <a:pt x="995553" y="28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0" y="-38100"/>
              <a:ext cx="995553" cy="7079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4"/>
                </a:lnSpc>
              </a:pPr>
            </a:p>
          </p:txBody>
        </p:sp>
      </p:grpSp>
      <p:sp>
        <p:nvSpPr>
          <p:cNvPr name="TextBox 49" id="49"/>
          <p:cNvSpPr txBox="true"/>
          <p:nvPr/>
        </p:nvSpPr>
        <p:spPr>
          <a:xfrm rot="0">
            <a:off x="793065" y="2740010"/>
            <a:ext cx="3532462" cy="1748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92"/>
              </a:lnSpc>
            </a:pPr>
            <a:r>
              <a:rPr lang="en-US" b="true" sz="1280">
                <a:solidFill>
                  <a:srgbClr val="116897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Acompañamiento a la Secretaria de Educación y Cultura del Municipio de Sabaneta en los programas de capacitación, dotación y plan de incentivos para el docente y directivos docentes así como el fortalecimiento de la comunidad estudiantil de las instituciones educativas oficiales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762431" y="4602051"/>
            <a:ext cx="3718945" cy="461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67"/>
              </a:lnSpc>
            </a:pPr>
            <a:r>
              <a:rPr lang="en-US" b="true" sz="1333">
                <a:solidFill>
                  <a:srgbClr val="FF751F"/>
                </a:solidFill>
                <a:latin typeface="Poppins Bold"/>
                <a:ea typeface="Poppins Bold"/>
                <a:cs typeface="Poppins Bold"/>
                <a:sym typeface="Poppins Bold"/>
              </a:rPr>
              <a:t>Entidad contratante: Municipio de Sabaneta – Secretaría de Educación </a:t>
            </a:r>
          </a:p>
        </p:txBody>
      </p:sp>
      <p:grpSp>
        <p:nvGrpSpPr>
          <p:cNvPr name="Group 51" id="51"/>
          <p:cNvGrpSpPr/>
          <p:nvPr/>
        </p:nvGrpSpPr>
        <p:grpSpPr>
          <a:xfrm rot="0">
            <a:off x="16012700" y="8605838"/>
            <a:ext cx="1756702" cy="1354733"/>
            <a:chOff x="0" y="0"/>
            <a:chExt cx="2342269" cy="1806311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2342269" cy="1628688"/>
            </a:xfrm>
            <a:custGeom>
              <a:avLst/>
              <a:gdLst/>
              <a:ahLst/>
              <a:cxnLst/>
              <a:rect r="r" b="b" t="t" l="l"/>
              <a:pathLst>
                <a:path h="1628688" w="2342269">
                  <a:moveTo>
                    <a:pt x="0" y="0"/>
                  </a:moveTo>
                  <a:lnTo>
                    <a:pt x="2342269" y="0"/>
                  </a:lnTo>
                  <a:lnTo>
                    <a:pt x="2342269" y="1628688"/>
                  </a:lnTo>
                  <a:lnTo>
                    <a:pt x="0" y="162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TextBox 53" id="53"/>
            <p:cNvSpPr txBox="true"/>
            <p:nvPr/>
          </p:nvSpPr>
          <p:spPr>
            <a:xfrm rot="0">
              <a:off x="206983" y="1638213"/>
              <a:ext cx="1906031" cy="168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35"/>
                </a:lnSpc>
              </a:pPr>
              <a:r>
                <a:rPr lang="en-US" sz="924" i="true">
                  <a:solidFill>
                    <a:srgbClr val="FFFFFF"/>
                  </a:solidFill>
                  <a:latin typeface="Anantason SemiCondensed Italics"/>
                  <a:ea typeface="Anantason SemiCondensed Italics"/>
                  <a:cs typeface="Anantason SemiCondensed Italics"/>
                  <a:sym typeface="Anantason SemiCondensed Italics"/>
                </a:rPr>
                <a:t>Educación con sentido social</a:t>
              </a:r>
            </a:p>
          </p:txBody>
        </p:sp>
      </p:grpSp>
    </p:spTree>
  </p:cSld>
  <p:clrMapOvr>
    <a:masterClrMapping/>
  </p:clrMapOvr>
  <p:transition spd="slow">
    <p:cover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description>Presentación - CORPOCEMPED</dc:description>
  <dc:identifier>DAG2c32oHyo</dc:identifier>
  <dcterms:modified xsi:type="dcterms:W3CDTF">2011-08-01T06:04:30Z</dcterms:modified>
  <cp:revision>1</cp:revision>
  <dc:title>Presentación - CORPOCEMPED</dc:title>
</cp:coreProperties>
</file>